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71" r:id="rId6"/>
    <p:sldId id="272" r:id="rId7"/>
    <p:sldId id="263" r:id="rId8"/>
    <p:sldId id="264" r:id="rId9"/>
    <p:sldId id="265" r:id="rId10"/>
    <p:sldId id="266" r:id="rId11"/>
    <p:sldId id="277" r:id="rId12"/>
    <p:sldId id="278" r:id="rId13"/>
    <p:sldId id="279" r:id="rId14"/>
    <p:sldId id="280" r:id="rId15"/>
    <p:sldId id="281" r:id="rId16"/>
    <p:sldId id="282" r:id="rId17"/>
    <p:sldId id="283" r:id="rId18"/>
    <p:sldId id="284" r:id="rId19"/>
  </p:sldIdLst>
  <p:sldSz cx="9144000" cy="6858000" type="screen4x3"/>
  <p:notesSz cx="6858000" cy="9144000"/>
  <p:custShowLst>
    <p:custShow name="Custom Show 1" id="0">
      <p:sldLst>
        <p:sld r:id="rId2"/>
        <p:sld r:id="rId3"/>
        <p:sld r:id="rId4"/>
        <p:sld r:id="rId11"/>
        <p:sld r:id="rId5"/>
        <p:sld r:id="rId8"/>
        <p:sld r:id="rId9"/>
        <p:sld r:id="rId1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8"/>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5E0257"/>
    <a:srgbClr val="E73E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0DAC0F-DB91-4F90-8D53-E927232A065B}"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48693-B760-4F57-8E83-01EC12ABBC97}" type="slidenum">
              <a:rPr lang="en-US" smtClean="0"/>
              <a:pPr/>
              <a:t>‹#›</a:t>
            </a:fld>
            <a:endParaRPr lang="en-US"/>
          </a:p>
        </p:txBody>
      </p:sp>
    </p:spTree>
  </p:cSld>
  <p:clrMapOvr>
    <a:masterClrMapping/>
  </p:clrMapOvr>
  <p:transition spd="med">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0DAC0F-DB91-4F90-8D53-E927232A065B}"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48693-B760-4F57-8E83-01EC12ABBC97}" type="slidenum">
              <a:rPr lang="en-US" smtClean="0"/>
              <a:pPr/>
              <a:t>‹#›</a:t>
            </a:fld>
            <a:endParaRPr lang="en-US"/>
          </a:p>
        </p:txBody>
      </p:sp>
    </p:spTree>
  </p:cSld>
  <p:clrMapOvr>
    <a:masterClrMapping/>
  </p:clrMapOvr>
  <p:transition spd="med">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0DAC0F-DB91-4F90-8D53-E927232A065B}"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48693-B760-4F57-8E83-01EC12ABBC97}" type="slidenum">
              <a:rPr lang="en-US" smtClean="0"/>
              <a:pPr/>
              <a:t>‹#›</a:t>
            </a:fld>
            <a:endParaRPr lang="en-US"/>
          </a:p>
        </p:txBody>
      </p:sp>
    </p:spTree>
  </p:cSld>
  <p:clrMapOvr>
    <a:masterClrMapping/>
  </p:clrMapOvr>
  <p:transition spd="med">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0DAC0F-DB91-4F90-8D53-E927232A065B}"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48693-B760-4F57-8E83-01EC12ABBC97}" type="slidenum">
              <a:rPr lang="en-US" smtClean="0"/>
              <a:pPr/>
              <a:t>‹#›</a:t>
            </a:fld>
            <a:endParaRPr lang="en-US"/>
          </a:p>
        </p:txBody>
      </p:sp>
    </p:spTree>
  </p:cSld>
  <p:clrMapOvr>
    <a:masterClrMapping/>
  </p:clrMapOvr>
  <p:transition spd="med">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0DAC0F-DB91-4F90-8D53-E927232A065B}"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48693-B760-4F57-8E83-01EC12ABBC97}" type="slidenum">
              <a:rPr lang="en-US" smtClean="0"/>
              <a:pPr/>
              <a:t>‹#›</a:t>
            </a:fld>
            <a:endParaRPr lang="en-US"/>
          </a:p>
        </p:txBody>
      </p:sp>
    </p:spTree>
  </p:cSld>
  <p:clrMapOvr>
    <a:masterClrMapping/>
  </p:clrMapOvr>
  <p:transition spd="med">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0DAC0F-DB91-4F90-8D53-E927232A065B}"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48693-B760-4F57-8E83-01EC12ABBC97}" type="slidenum">
              <a:rPr lang="en-US" smtClean="0"/>
              <a:pPr/>
              <a:t>‹#›</a:t>
            </a:fld>
            <a:endParaRPr lang="en-US"/>
          </a:p>
        </p:txBody>
      </p:sp>
    </p:spTree>
  </p:cSld>
  <p:clrMapOvr>
    <a:masterClrMapping/>
  </p:clrMapOvr>
  <p:transition spd="med">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0DAC0F-DB91-4F90-8D53-E927232A065B}" type="datetimeFigureOut">
              <a:rPr lang="en-US" smtClean="0"/>
              <a:pPr/>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148693-B760-4F57-8E83-01EC12ABBC97}" type="slidenum">
              <a:rPr lang="en-US" smtClean="0"/>
              <a:pPr/>
              <a:t>‹#›</a:t>
            </a:fld>
            <a:endParaRPr lang="en-US"/>
          </a:p>
        </p:txBody>
      </p:sp>
    </p:spTree>
  </p:cSld>
  <p:clrMapOvr>
    <a:masterClrMapping/>
  </p:clrMapOvr>
  <p:transition spd="med">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0DAC0F-DB91-4F90-8D53-E927232A065B}" type="datetimeFigureOut">
              <a:rPr lang="en-US" smtClean="0"/>
              <a:pPr/>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148693-B760-4F57-8E83-01EC12ABBC97}" type="slidenum">
              <a:rPr lang="en-US" smtClean="0"/>
              <a:pPr/>
              <a:t>‹#›</a:t>
            </a:fld>
            <a:endParaRPr lang="en-US"/>
          </a:p>
        </p:txBody>
      </p:sp>
    </p:spTree>
  </p:cSld>
  <p:clrMapOvr>
    <a:masterClrMapping/>
  </p:clrMapOvr>
  <p:transition spd="med">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0DAC0F-DB91-4F90-8D53-E927232A065B}" type="datetimeFigureOut">
              <a:rPr lang="en-US" smtClean="0"/>
              <a:pPr/>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148693-B760-4F57-8E83-01EC12ABBC97}" type="slidenum">
              <a:rPr lang="en-US" smtClean="0"/>
              <a:pPr/>
              <a:t>‹#›</a:t>
            </a:fld>
            <a:endParaRPr lang="en-US"/>
          </a:p>
        </p:txBody>
      </p:sp>
    </p:spTree>
  </p:cSld>
  <p:clrMapOvr>
    <a:masterClrMapping/>
  </p:clrMapOvr>
  <p:transition spd="med">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0DAC0F-DB91-4F90-8D53-E927232A065B}"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48693-B760-4F57-8E83-01EC12ABBC97}" type="slidenum">
              <a:rPr lang="en-US" smtClean="0"/>
              <a:pPr/>
              <a:t>‹#›</a:t>
            </a:fld>
            <a:endParaRPr lang="en-US"/>
          </a:p>
        </p:txBody>
      </p:sp>
    </p:spTree>
  </p:cSld>
  <p:clrMapOvr>
    <a:masterClrMapping/>
  </p:clrMapOvr>
  <p:transition spd="med">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0DAC0F-DB91-4F90-8D53-E927232A065B}"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48693-B760-4F57-8E83-01EC12ABBC97}" type="slidenum">
              <a:rPr lang="en-US" smtClean="0"/>
              <a:pPr/>
              <a:t>‹#›</a:t>
            </a:fld>
            <a:endParaRPr lang="en-US"/>
          </a:p>
        </p:txBody>
      </p:sp>
    </p:spTree>
  </p:cSld>
  <p:clrMapOvr>
    <a:masterClrMapping/>
  </p:clrMapOvr>
  <p:transition spd="med">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0DAC0F-DB91-4F90-8D53-E927232A065B}" type="datetimeFigureOut">
              <a:rPr lang="en-US" smtClean="0"/>
              <a:pPr/>
              <a:t>4/18/2020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48693-B760-4F57-8E83-01EC12ABBC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sndAc>
      <p:stSnd>
        <p:snd r:embed="rId13" name="chimes.wav"/>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28800"/>
            <a:ext cx="9144000" cy="2819399"/>
          </a:xfrm>
        </p:spPr>
        <p:txBody>
          <a:bodyPr>
            <a:noAutofit/>
          </a:bodyPr>
          <a:lstStyle/>
          <a:p>
            <a:r>
              <a:rPr lang="en-US" sz="7200" b="1" dirty="0" smtClean="0">
                <a:solidFill>
                  <a:srgbClr val="FF0000"/>
                </a:solidFill>
                <a:latin typeface="Bodoni MT Black" pitchFamily="18" charset="0"/>
              </a:rPr>
              <a:t>CÁC HÌNH THỨC CỦA ĐOẠN VĂN</a:t>
            </a:r>
            <a:endParaRPr lang="en-US" sz="7200" b="1" dirty="0">
              <a:solidFill>
                <a:srgbClr val="FF0000"/>
              </a:solidFill>
              <a:latin typeface="Bodoni MT Black" pitchFamily="18" charset="0"/>
            </a:endParaRPr>
          </a:p>
        </p:txBody>
      </p:sp>
      <p:sp>
        <p:nvSpPr>
          <p:cNvPr id="4" name="Title 1"/>
          <p:cNvSpPr txBox="1">
            <a:spLocks/>
          </p:cNvSpPr>
          <p:nvPr/>
        </p:nvSpPr>
        <p:spPr>
          <a:xfrm>
            <a:off x="0" y="304800"/>
            <a:ext cx="9144000" cy="1470025"/>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00FF"/>
                </a:solidFill>
                <a:effectLst/>
                <a:uLnTx/>
                <a:uFillTx/>
                <a:latin typeface="Times New Roman" pitchFamily="18" charset="0"/>
                <a:ea typeface="+mj-ea"/>
                <a:cs typeface="Times New Roman" pitchFamily="18" charset="0"/>
              </a:rPr>
              <a:t>GIÁO</a:t>
            </a:r>
            <a:r>
              <a:rPr kumimoji="0" lang="en-US" sz="4400" b="1" i="0" u="none" strike="noStrike" kern="1200" cap="none" spc="0" normalizeH="0" noProof="0" dirty="0" smtClean="0">
                <a:ln>
                  <a:noFill/>
                </a:ln>
                <a:solidFill>
                  <a:srgbClr val="0000FF"/>
                </a:solidFill>
                <a:effectLst/>
                <a:uLnTx/>
                <a:uFillTx/>
                <a:latin typeface="Times New Roman" pitchFamily="18" charset="0"/>
                <a:ea typeface="+mj-ea"/>
                <a:cs typeface="Times New Roman" pitchFamily="18" charset="0"/>
              </a:rPr>
              <a:t> ÁN TỰ CHỌN NGỮ VĂN 12</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b="1" baseline="0" dirty="0" smtClean="0">
                <a:solidFill>
                  <a:srgbClr val="0000FF"/>
                </a:solidFill>
                <a:latin typeface="Times New Roman" pitchFamily="18" charset="0"/>
                <a:ea typeface="+mj-ea"/>
                <a:cs typeface="Times New Roman" pitchFamily="18" charset="0"/>
              </a:rPr>
              <a:t>TUẦN 23 - 24</a:t>
            </a:r>
            <a:endParaRPr kumimoji="0" lang="en-US" sz="4400" b="1" i="0" u="none" strike="noStrike" kern="1200" cap="none" spc="0" normalizeH="0" baseline="0" noProof="0" dirty="0" smtClean="0">
              <a:ln>
                <a:noFill/>
              </a:ln>
              <a:solidFill>
                <a:srgbClr val="0000FF"/>
              </a:solidFill>
              <a:effectLst/>
              <a:uLnTx/>
              <a:uFillTx/>
              <a:latin typeface="Times New Roman" pitchFamily="18" charset="0"/>
              <a:ea typeface="+mj-ea"/>
              <a:cs typeface="Times New Roman" pitchFamily="18" charset="0"/>
            </a:endParaRPr>
          </a:p>
        </p:txBody>
      </p:sp>
      <p:sp>
        <p:nvSpPr>
          <p:cNvPr id="5" name="Subtitle 4"/>
          <p:cNvSpPr>
            <a:spLocks noGrp="1"/>
          </p:cNvSpPr>
          <p:nvPr>
            <p:ph type="subTitle" idx="1"/>
          </p:nvPr>
        </p:nvSpPr>
        <p:spPr/>
        <p:txBody>
          <a:bodyPr/>
          <a:lstStyle/>
          <a:p>
            <a:endParaRPr lang="en-US"/>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6000" b="1" dirty="0" smtClean="0">
                <a:solidFill>
                  <a:srgbClr val="FF0000"/>
                </a:solidFill>
                <a:latin typeface="Times New Roman" pitchFamily="18" charset="0"/>
                <a:cs typeface="Times New Roman" pitchFamily="18" charset="0"/>
              </a:rPr>
              <a:t>BÀI TẬP THỰC HÀNH</a:t>
            </a:r>
            <a:endParaRPr lang="en-US" sz="6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609600"/>
            <a:ext cx="8229600" cy="685800"/>
          </a:xfrm>
        </p:spPr>
        <p:txBody>
          <a:bodyPr>
            <a:normAutofit/>
          </a:bodyPr>
          <a:lstStyle/>
          <a:p>
            <a:pPr>
              <a:buNone/>
            </a:pPr>
            <a:r>
              <a:rPr lang="en-US" dirty="0" err="1" smtClean="0">
                <a:solidFill>
                  <a:srgbClr val="0000FF"/>
                </a:solidFill>
                <a:latin typeface="Times New Roman" pitchFamily="18" charset="0"/>
                <a:cs typeface="Times New Roman" pitchFamily="18" charset="0"/>
              </a:rPr>
              <a:t>Bài</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tập</a:t>
            </a:r>
            <a:r>
              <a:rPr lang="en-US" dirty="0" smtClean="0">
                <a:solidFill>
                  <a:srgbClr val="0000FF"/>
                </a:solidFill>
                <a:latin typeface="Times New Roman" pitchFamily="18" charset="0"/>
                <a:cs typeface="Times New Roman" pitchFamily="18" charset="0"/>
              </a:rPr>
              <a:t> 1: </a:t>
            </a:r>
            <a:r>
              <a:rPr lang="en-US" dirty="0" err="1" smtClean="0">
                <a:solidFill>
                  <a:srgbClr val="0000FF"/>
                </a:solidFill>
                <a:latin typeface="Times New Roman" pitchFamily="18" charset="0"/>
                <a:cs typeface="Times New Roman" pitchFamily="18" charset="0"/>
              </a:rPr>
              <a:t>Nhận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diện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hình</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thức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các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đoạn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văn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sau</a:t>
            </a:r>
            <a:r>
              <a:rPr lang="en-US" dirty="0" smtClean="0">
                <a:solidFill>
                  <a:srgbClr val="0000FF"/>
                </a:solidFill>
                <a:latin typeface="Times New Roman" pitchFamily="18" charset="0"/>
                <a:cs typeface="Times New Roman" pitchFamily="18" charset="0"/>
              </a:rPr>
              <a:t>:</a:t>
            </a:r>
            <a:endParaRPr lang="en-US" dirty="0">
              <a:solidFill>
                <a:srgbClr val="0000FF"/>
              </a:solidFill>
              <a:latin typeface="Times New Roman" pitchFamily="18" charset="0"/>
              <a:cs typeface="Times New Roman" pitchFamily="18" charset="0"/>
            </a:endParaRPr>
          </a:p>
        </p:txBody>
      </p:sp>
      <p:sp>
        <p:nvSpPr>
          <p:cNvPr id="4" name="Content Placeholder 2"/>
          <p:cNvSpPr txBox="1">
            <a:spLocks/>
          </p:cNvSpPr>
          <p:nvPr/>
        </p:nvSpPr>
        <p:spPr>
          <a:xfrm>
            <a:off x="228600" y="1066800"/>
            <a:ext cx="8763000" cy="5181600"/>
          </a:xfrm>
          <a:prstGeom prst="rect">
            <a:avLst/>
          </a:prstGeom>
        </p:spPr>
        <p:txBody>
          <a:bodyPr vert="horz" lIns="91440" tIns="45720" rIns="91440" bIns="45720" rtlCol="0">
            <a:noAutofit/>
          </a:bodyPr>
          <a:lstStyle/>
          <a:p>
            <a:pPr lvl="0">
              <a:spcBef>
                <a:spcPct val="20000"/>
              </a:spcBef>
            </a:pPr>
            <a:r>
              <a:rPr lang="en-US" sz="2400" dirty="0" smtClean="0">
                <a:latin typeface="Times New Roman" pitchFamily="18" charset="0"/>
                <a:cs typeface="Times New Roman" pitchFamily="18" charset="0"/>
              </a:rPr>
              <a:t>a. </a:t>
            </a:r>
            <a:r>
              <a:rPr lang="vi-VN" sz="2400" i="1" dirty="0" smtClean="0">
                <a:latin typeface="Times New Roman" pitchFamily="18" charset="0"/>
                <a:cs typeface="Times New Roman" pitchFamily="18" charset="0"/>
              </a:rPr>
              <a:t>Lòng </a:t>
            </a:r>
            <a:r>
              <a:rPr lang="vi-VN" sz="2400" i="1" dirty="0">
                <a:latin typeface="Times New Roman" pitchFamily="18" charset="0"/>
                <a:cs typeface="Times New Roman" pitchFamily="18" charset="0"/>
              </a:rPr>
              <a:t>biết ơn là cơ sở của đạo làm </a:t>
            </a:r>
            <a:r>
              <a:rPr lang="vi-VN" sz="2400" i="1" dirty="0" smtClean="0">
                <a:latin typeface="Times New Roman" pitchFamily="18" charset="0"/>
                <a:cs typeface="Times New Roman" pitchFamily="18" charset="0"/>
              </a:rPr>
              <a:t>người. </a:t>
            </a:r>
            <a:r>
              <a:rPr lang="vi-VN" sz="2400" i="1" dirty="0">
                <a:latin typeface="Times New Roman" pitchFamily="18" charset="0"/>
                <a:cs typeface="Times New Roman" pitchFamily="18" charset="0"/>
              </a:rPr>
              <a:t>Hiện nay trên khắp đất nước ta đang dấy lên phong trào đền ơn đáp nghĩa đối với thương binh, liệt sĩ, những bà mẹ anh hùng, những gia đình có công với cách </a:t>
            </a:r>
            <a:r>
              <a:rPr lang="vi-VN" sz="2400" i="1" dirty="0" smtClean="0">
                <a:latin typeface="Times New Roman" pitchFamily="18" charset="0"/>
                <a:cs typeface="Times New Roman" pitchFamily="18" charset="0"/>
              </a:rPr>
              <a:t>mạng. </a:t>
            </a:r>
            <a:r>
              <a:rPr lang="vi-VN" sz="2400" i="1" dirty="0">
                <a:latin typeface="Times New Roman" pitchFamily="18" charset="0"/>
                <a:cs typeface="Times New Roman" pitchFamily="18" charset="0"/>
              </a:rPr>
              <a:t>Đảng và Nhà nước cùng toàn dân thực sự quan tâm, chăm sóc các đối tượng chính </a:t>
            </a:r>
            <a:r>
              <a:rPr lang="vi-VN" sz="2400" i="1" dirty="0" smtClean="0">
                <a:latin typeface="Times New Roman" pitchFamily="18" charset="0"/>
                <a:cs typeface="Times New Roman" pitchFamily="18" charset="0"/>
              </a:rPr>
              <a:t>sách. </a:t>
            </a:r>
            <a:r>
              <a:rPr lang="vi-VN" sz="2400" i="1" dirty="0">
                <a:latin typeface="Times New Roman" pitchFamily="18" charset="0"/>
                <a:cs typeface="Times New Roman" pitchFamily="18" charset="0"/>
              </a:rPr>
              <a:t>Thương binh được học nghề, được trợ vốn làm ăn; các gia đình liệt sĩ, các bà mẹ Việt Nam anh hùng được tặng nhà tình nghĩa, được các cơ quan đoàn thể phụng dưỡng, săn sóc tận </a:t>
            </a:r>
            <a:r>
              <a:rPr lang="vi-VN" sz="2400" i="1" dirty="0" smtClean="0">
                <a:latin typeface="Times New Roman" pitchFamily="18" charset="0"/>
                <a:cs typeface="Times New Roman" pitchFamily="18" charset="0"/>
              </a:rPr>
              <a:t>tình. </a:t>
            </a:r>
            <a:r>
              <a:rPr lang="vi-VN" sz="2400" i="1" dirty="0">
                <a:latin typeface="Times New Roman" pitchFamily="18" charset="0"/>
                <a:cs typeface="Times New Roman" pitchFamily="18" charset="0"/>
              </a:rPr>
              <a:t>Rồi những cuộc hành quân về chiến trường xưa tìm hài cốt đồng đội, những nghĩa trang liệt sĩ đẹp đẽ với đài Tổ quốc ghi công sừng sững, uy nghiêm, luôn nhắc nhở mọi người, mọi thế hệ hãy nhớ ơn các liệt sĩ đã hi sinh anh dũng vì độc lập, tự </a:t>
            </a:r>
            <a:r>
              <a:rPr lang="vi-VN" sz="2400" i="1" dirty="0" smtClean="0">
                <a:latin typeface="Times New Roman" pitchFamily="18" charset="0"/>
                <a:cs typeface="Times New Roman" pitchFamily="18" charset="0"/>
              </a:rPr>
              <a:t>do…Không </a:t>
            </a:r>
            <a:r>
              <a:rPr lang="vi-VN" sz="2400" i="1" dirty="0">
                <a:latin typeface="Times New Roman" pitchFamily="18" charset="0"/>
                <a:cs typeface="Times New Roman" pitchFamily="18" charset="0"/>
              </a:rPr>
              <a:t>thể nào kể hết những biểu hiện sinh động, phong phú của đạo lí uống nước nhớ nguồn của dân tộc </a:t>
            </a:r>
            <a:r>
              <a:rPr lang="vi-VN" sz="2400" i="1" dirty="0" smtClean="0">
                <a:latin typeface="Times New Roman" pitchFamily="18" charset="0"/>
                <a:cs typeface="Times New Roman" pitchFamily="18" charset="0"/>
              </a:rPr>
              <a:t>ta. </a:t>
            </a:r>
            <a:r>
              <a:rPr lang="vi-VN" sz="2400" i="1" dirty="0">
                <a:latin typeface="Times New Roman" pitchFamily="18" charset="0"/>
                <a:cs typeface="Times New Roman" pitchFamily="18" charset="0"/>
              </a:rPr>
              <a:t>Đạo lí này là nền tảng vững vàng để xây dựng một xã hội thực sự tốt </a:t>
            </a:r>
            <a:r>
              <a:rPr lang="vi-VN" sz="2400" i="1" dirty="0" smtClean="0">
                <a:latin typeface="Times New Roman" pitchFamily="18" charset="0"/>
                <a:cs typeface="Times New Roman" pitchFamily="18" charset="0"/>
              </a:rPr>
              <a:t>đẹp.</a:t>
            </a:r>
            <a:endParaRPr kumimoji="0" lang="en-US" sz="2400" b="0" i="1" u="none" strike="noStrike" kern="1200" cap="none" spc="0" normalizeH="0" baseline="0" noProof="0" dirty="0" smtClean="0">
              <a:ln>
                <a:noFill/>
              </a:ln>
              <a:solidFill>
                <a:srgbClr val="0000FF"/>
              </a:solidFill>
              <a:effectLst/>
              <a:uLnTx/>
              <a:uFillTx/>
              <a:latin typeface="Times New Roman" pitchFamily="18" charset="0"/>
              <a:cs typeface="Times New Roman" pitchFamily="18" charset="0"/>
            </a:endParaRPr>
          </a:p>
        </p:txBody>
      </p:sp>
      <p:sp>
        <p:nvSpPr>
          <p:cNvPr id="5" name="Content Placeholder 2"/>
          <p:cNvSpPr txBox="1">
            <a:spLocks/>
          </p:cNvSpPr>
          <p:nvPr/>
        </p:nvSpPr>
        <p:spPr>
          <a:xfrm>
            <a:off x="533400" y="4648200"/>
            <a:ext cx="8382000" cy="2590800"/>
          </a:xfrm>
          <a:prstGeom prst="rect">
            <a:avLst/>
          </a:prstGeom>
        </p:spPr>
        <p:txBody>
          <a:bodyPr vert="horz" lIns="91440" tIns="45720" rIns="91440" bIns="45720" rtlCol="0">
            <a:noAutofit/>
          </a:bodyPr>
          <a:lstStyle/>
          <a:p>
            <a:pPr marL="342900" lvl="0" indent="-342900">
              <a:spcBef>
                <a:spcPct val="20000"/>
              </a:spcBef>
            </a:pPr>
            <a:endParaRPr lang="en-US" sz="2800" dirty="0">
              <a:solidFill>
                <a:srgbClr val="0000FF"/>
              </a:solidFill>
              <a:latin typeface="Times New Roman" pitchFamily="18" charset="0"/>
              <a:cs typeface="Times New Roman" pitchFamily="18" charset="0"/>
            </a:endParaRPr>
          </a:p>
        </p:txBody>
      </p:sp>
      <p:sp>
        <p:nvSpPr>
          <p:cNvPr id="9" name="Content Placeholder 2"/>
          <p:cNvSpPr txBox="1">
            <a:spLocks/>
          </p:cNvSpPr>
          <p:nvPr/>
        </p:nvSpPr>
        <p:spPr>
          <a:xfrm>
            <a:off x="152400" y="6248400"/>
            <a:ext cx="8991600" cy="5181600"/>
          </a:xfrm>
          <a:prstGeom prst="rect">
            <a:avLst/>
          </a:prstGeom>
        </p:spPr>
        <p:txBody>
          <a:bodyPr vert="horz" lIns="91440" tIns="45720" rIns="91440" bIns="45720" rtlCol="0">
            <a:noAutofit/>
          </a:bodyPr>
          <a:lstStyle/>
          <a:p>
            <a:pPr lvl="0" algn="ctr">
              <a:spcBef>
                <a:spcPct val="20000"/>
              </a:spcBef>
            </a:pPr>
            <a:endParaRPr kumimoji="0" lang="en-US" sz="40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p:txBody>
      </p:sp>
      <p:sp>
        <p:nvSpPr>
          <p:cNvPr id="7" name="Content Placeholder 2"/>
          <p:cNvSpPr txBox="1">
            <a:spLocks/>
          </p:cNvSpPr>
          <p:nvPr/>
        </p:nvSpPr>
        <p:spPr>
          <a:xfrm>
            <a:off x="1676400" y="6248400"/>
            <a:ext cx="82296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b="1" dirty="0" smtClean="0">
                <a:solidFill>
                  <a:srgbClr val="FF0000"/>
                </a:solidFill>
                <a:latin typeface="Times New Roman" pitchFamily="18" charset="0"/>
                <a:cs typeface="Times New Roman" pitchFamily="18" charset="0"/>
              </a:rPr>
              <a:t>ĐOẠN </a:t>
            </a:r>
            <a:r>
              <a:rPr kumimoji="0" lang="en-US"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TỔNG</a:t>
            </a:r>
            <a:r>
              <a:rPr kumimoji="0" lang="en-US" sz="3200" b="1"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 PHÂN –HỢP</a:t>
            </a:r>
            <a:endParaRPr kumimoji="0" lang="en-US" sz="32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checkerboard(across)">
                                      <p:cBhvr>
                                        <p:cTn id="22"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solidFill>
                  <a:srgbClr val="FF0000"/>
                </a:solidFill>
                <a:latin typeface="Times New Roman" pitchFamily="18" charset="0"/>
                <a:cs typeface="Times New Roman" pitchFamily="18" charset="0"/>
              </a:rPr>
              <a:t>BÀI TẬP THỰC HÀNH</a:t>
            </a:r>
            <a:endParaRPr lang="en-US" sz="6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685800"/>
          </a:xfrm>
        </p:spPr>
        <p:txBody>
          <a:bodyPr>
            <a:normAutofit/>
          </a:bodyPr>
          <a:lstStyle/>
          <a:p>
            <a:pPr>
              <a:buNone/>
            </a:pPr>
            <a:r>
              <a:rPr lang="en-US" dirty="0" err="1" smtClean="0">
                <a:solidFill>
                  <a:srgbClr val="0000FF"/>
                </a:solidFill>
                <a:latin typeface="Times New Roman" pitchFamily="18" charset="0"/>
                <a:cs typeface="Times New Roman" pitchFamily="18" charset="0"/>
              </a:rPr>
              <a:t>Bài</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tập</a:t>
            </a:r>
            <a:r>
              <a:rPr lang="en-US" dirty="0" smtClean="0">
                <a:solidFill>
                  <a:srgbClr val="0000FF"/>
                </a:solidFill>
                <a:latin typeface="Times New Roman" pitchFamily="18" charset="0"/>
                <a:cs typeface="Times New Roman" pitchFamily="18" charset="0"/>
              </a:rPr>
              <a:t> 1: </a:t>
            </a:r>
            <a:r>
              <a:rPr lang="en-US" dirty="0" err="1" smtClean="0">
                <a:solidFill>
                  <a:srgbClr val="0000FF"/>
                </a:solidFill>
                <a:latin typeface="Times New Roman" pitchFamily="18" charset="0"/>
                <a:cs typeface="Times New Roman" pitchFamily="18" charset="0"/>
              </a:rPr>
              <a:t>Nhận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diện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hình</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thức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các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đoạn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văn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sau</a:t>
            </a:r>
            <a:r>
              <a:rPr lang="en-US" dirty="0" smtClean="0">
                <a:solidFill>
                  <a:srgbClr val="0000FF"/>
                </a:solidFill>
                <a:latin typeface="Times New Roman" pitchFamily="18" charset="0"/>
                <a:cs typeface="Times New Roman" pitchFamily="18" charset="0"/>
              </a:rPr>
              <a:t>:</a:t>
            </a:r>
            <a:endParaRPr lang="en-US" dirty="0">
              <a:solidFill>
                <a:srgbClr val="0000FF"/>
              </a:solidFill>
              <a:latin typeface="Times New Roman" pitchFamily="18" charset="0"/>
              <a:cs typeface="Times New Roman" pitchFamily="18" charset="0"/>
            </a:endParaRPr>
          </a:p>
        </p:txBody>
      </p:sp>
      <p:sp>
        <p:nvSpPr>
          <p:cNvPr id="4" name="Content Placeholder 2"/>
          <p:cNvSpPr txBox="1">
            <a:spLocks/>
          </p:cNvSpPr>
          <p:nvPr/>
        </p:nvSpPr>
        <p:spPr>
          <a:xfrm>
            <a:off x="228600" y="1676400"/>
            <a:ext cx="8763000" cy="3048000"/>
          </a:xfrm>
          <a:prstGeom prst="rect">
            <a:avLst/>
          </a:prstGeom>
        </p:spPr>
        <p:txBody>
          <a:bodyPr vert="horz" lIns="91440" tIns="45720" rIns="91440" bIns="45720" rtlCol="0">
            <a:noAutofit/>
          </a:bodyPr>
          <a:lstStyle/>
          <a:p>
            <a:pPr lvl="0">
              <a:spcBef>
                <a:spcPct val="20000"/>
              </a:spcBef>
            </a:pPr>
            <a:r>
              <a:rPr lang="en-US" sz="3000" dirty="0" smtClean="0">
                <a:latin typeface="Times New Roman" pitchFamily="18" charset="0"/>
                <a:cs typeface="Times New Roman" pitchFamily="18" charset="0"/>
              </a:rPr>
              <a:t>b. </a:t>
            </a:r>
            <a:r>
              <a:rPr lang="vi-VN" sz="3000" i="1" dirty="0" smtClean="0">
                <a:latin typeface="Times New Roman" pitchFamily="18" charset="0"/>
                <a:cs typeface="Times New Roman" pitchFamily="18" charset="0"/>
              </a:rPr>
              <a:t>Vui vẻ dễ khiến người ta bừa bãi. Đắc ý dễ khiến người ta trơ trẽn. Giàu có dễ khiến người ta phóng túng. Thành công dễ khiến người ta kiêu ngạo. Cho nên, người khôn ngoan sẽ biết chừng mực và khiêm tốn.</a:t>
            </a:r>
            <a:endParaRPr lang="en-US" sz="3000" i="1" dirty="0">
              <a:solidFill>
                <a:srgbClr val="0000FF"/>
              </a:solidFill>
              <a:latin typeface="Times New Roman" pitchFamily="18" charset="0"/>
              <a:cs typeface="Times New Roman" pitchFamily="18" charset="0"/>
            </a:endParaRPr>
          </a:p>
        </p:txBody>
      </p:sp>
      <p:sp>
        <p:nvSpPr>
          <p:cNvPr id="5" name="Content Placeholder 2"/>
          <p:cNvSpPr txBox="1">
            <a:spLocks/>
          </p:cNvSpPr>
          <p:nvPr/>
        </p:nvSpPr>
        <p:spPr>
          <a:xfrm>
            <a:off x="533400" y="4648200"/>
            <a:ext cx="8382000" cy="2590800"/>
          </a:xfrm>
          <a:prstGeom prst="rect">
            <a:avLst/>
          </a:prstGeom>
        </p:spPr>
        <p:txBody>
          <a:bodyPr vert="horz" lIns="91440" tIns="45720" rIns="91440" bIns="45720" rtlCol="0">
            <a:noAutofit/>
          </a:bodyPr>
          <a:lstStyle/>
          <a:p>
            <a:pPr marL="342900" lvl="0" indent="-342900">
              <a:spcBef>
                <a:spcPct val="20000"/>
              </a:spcBef>
            </a:pPr>
            <a:endParaRPr lang="en-US" sz="2800" dirty="0">
              <a:solidFill>
                <a:srgbClr val="0000FF"/>
              </a:solidFill>
              <a:latin typeface="Times New Roman" pitchFamily="18" charset="0"/>
              <a:cs typeface="Times New Roman" pitchFamily="18" charset="0"/>
            </a:endParaRPr>
          </a:p>
        </p:txBody>
      </p:sp>
      <p:sp>
        <p:nvSpPr>
          <p:cNvPr id="7" name="Content Placeholder 2"/>
          <p:cNvSpPr txBox="1">
            <a:spLocks/>
          </p:cNvSpPr>
          <p:nvPr/>
        </p:nvSpPr>
        <p:spPr>
          <a:xfrm>
            <a:off x="152400" y="3962400"/>
            <a:ext cx="8991600" cy="5181600"/>
          </a:xfrm>
          <a:prstGeom prst="rect">
            <a:avLst/>
          </a:prstGeom>
        </p:spPr>
        <p:txBody>
          <a:bodyPr vert="horz" lIns="91440" tIns="45720" rIns="91440" bIns="45720" rtlCol="0">
            <a:noAutofit/>
          </a:bodyPr>
          <a:lstStyle/>
          <a:p>
            <a:pPr lvl="0" algn="ctr">
              <a:spcBef>
                <a:spcPct val="20000"/>
              </a:spcBef>
            </a:pPr>
            <a:endParaRPr kumimoji="0" lang="en-US" sz="40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p:txBody>
      </p:sp>
      <p:sp>
        <p:nvSpPr>
          <p:cNvPr id="8" name="Content Placeholder 2"/>
          <p:cNvSpPr txBox="1">
            <a:spLocks/>
          </p:cNvSpPr>
          <p:nvPr/>
        </p:nvSpPr>
        <p:spPr>
          <a:xfrm>
            <a:off x="457200" y="4267200"/>
            <a:ext cx="82296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b="1" dirty="0" smtClean="0">
                <a:solidFill>
                  <a:srgbClr val="FF0000"/>
                </a:solidFill>
                <a:latin typeface="Times New Roman" pitchFamily="18" charset="0"/>
                <a:cs typeface="Times New Roman" pitchFamily="18" charset="0"/>
              </a:rPr>
              <a:t>ĐOẠN QUY NẠP</a:t>
            </a:r>
            <a:endParaRPr kumimoji="0" lang="en-US" sz="32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heckerboard(across)">
                                      <p:cBhvr>
                                        <p:cTn id="12"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6000" b="1" dirty="0" smtClean="0">
                <a:solidFill>
                  <a:srgbClr val="FF0000"/>
                </a:solidFill>
                <a:latin typeface="Times New Roman" pitchFamily="18" charset="0"/>
                <a:cs typeface="Times New Roman" pitchFamily="18" charset="0"/>
              </a:rPr>
              <a:t>BÀI TẬP THỰC HÀNH</a:t>
            </a:r>
            <a:endParaRPr lang="en-US" sz="6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533400"/>
            <a:ext cx="8229600" cy="685800"/>
          </a:xfrm>
        </p:spPr>
        <p:txBody>
          <a:bodyPr>
            <a:normAutofit/>
          </a:bodyPr>
          <a:lstStyle/>
          <a:p>
            <a:pPr>
              <a:buNone/>
            </a:pPr>
            <a:r>
              <a:rPr lang="en-US" dirty="0" err="1" smtClean="0">
                <a:solidFill>
                  <a:srgbClr val="0000FF"/>
                </a:solidFill>
                <a:latin typeface="Times New Roman" pitchFamily="18" charset="0"/>
                <a:cs typeface="Times New Roman" pitchFamily="18" charset="0"/>
              </a:rPr>
              <a:t>Bài</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tập</a:t>
            </a:r>
            <a:r>
              <a:rPr lang="en-US" dirty="0" smtClean="0">
                <a:solidFill>
                  <a:srgbClr val="0000FF"/>
                </a:solidFill>
                <a:latin typeface="Times New Roman" pitchFamily="18" charset="0"/>
                <a:cs typeface="Times New Roman" pitchFamily="18" charset="0"/>
              </a:rPr>
              <a:t> 1: </a:t>
            </a:r>
            <a:r>
              <a:rPr lang="en-US" dirty="0" err="1" smtClean="0">
                <a:solidFill>
                  <a:srgbClr val="0000FF"/>
                </a:solidFill>
                <a:latin typeface="Times New Roman" pitchFamily="18" charset="0"/>
                <a:cs typeface="Times New Roman" pitchFamily="18" charset="0"/>
              </a:rPr>
              <a:t>Nhận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diện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hình</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thức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các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đoạn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văn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sau</a:t>
            </a:r>
            <a:r>
              <a:rPr lang="en-US" dirty="0" smtClean="0">
                <a:solidFill>
                  <a:srgbClr val="0000FF"/>
                </a:solidFill>
                <a:latin typeface="Times New Roman" pitchFamily="18" charset="0"/>
                <a:cs typeface="Times New Roman" pitchFamily="18" charset="0"/>
              </a:rPr>
              <a:t>:</a:t>
            </a:r>
            <a:endParaRPr lang="en-US" dirty="0">
              <a:solidFill>
                <a:srgbClr val="0000FF"/>
              </a:solidFill>
              <a:latin typeface="Times New Roman" pitchFamily="18" charset="0"/>
              <a:cs typeface="Times New Roman" pitchFamily="18" charset="0"/>
            </a:endParaRPr>
          </a:p>
        </p:txBody>
      </p:sp>
      <p:sp>
        <p:nvSpPr>
          <p:cNvPr id="5" name="Content Placeholder 2"/>
          <p:cNvSpPr txBox="1">
            <a:spLocks/>
          </p:cNvSpPr>
          <p:nvPr/>
        </p:nvSpPr>
        <p:spPr>
          <a:xfrm>
            <a:off x="533400" y="4648200"/>
            <a:ext cx="8382000" cy="2590800"/>
          </a:xfrm>
          <a:prstGeom prst="rect">
            <a:avLst/>
          </a:prstGeom>
        </p:spPr>
        <p:txBody>
          <a:bodyPr vert="horz" lIns="91440" tIns="45720" rIns="91440" bIns="45720" rtlCol="0">
            <a:noAutofit/>
          </a:bodyPr>
          <a:lstStyle/>
          <a:p>
            <a:pPr marL="342900" lvl="0" indent="-342900">
              <a:spcBef>
                <a:spcPct val="20000"/>
              </a:spcBef>
            </a:pPr>
            <a:endParaRPr lang="en-US" sz="2800" dirty="0">
              <a:solidFill>
                <a:srgbClr val="0000FF"/>
              </a:solidFill>
              <a:latin typeface="Times New Roman" pitchFamily="18" charset="0"/>
              <a:cs typeface="Times New Roman" pitchFamily="18" charset="0"/>
            </a:endParaRPr>
          </a:p>
        </p:txBody>
      </p:sp>
      <p:sp>
        <p:nvSpPr>
          <p:cNvPr id="6" name="Rectangle 5"/>
          <p:cNvSpPr/>
          <p:nvPr/>
        </p:nvSpPr>
        <p:spPr>
          <a:xfrm>
            <a:off x="0" y="1066800"/>
            <a:ext cx="9144000" cy="5170646"/>
          </a:xfrm>
          <a:prstGeom prst="rect">
            <a:avLst/>
          </a:prstGeom>
        </p:spPr>
        <p:txBody>
          <a:bodyPr wrap="square">
            <a:spAutoFit/>
          </a:bodyPr>
          <a:lstStyle/>
          <a:p>
            <a:pPr lvl="0">
              <a:spcBef>
                <a:spcPct val="20000"/>
              </a:spcBef>
            </a:pPr>
            <a:r>
              <a:rPr lang="en-US" sz="2200" dirty="0" smtClean="0">
                <a:latin typeface="Times New Roman" pitchFamily="18" charset="0"/>
                <a:cs typeface="Times New Roman" pitchFamily="18" charset="0"/>
              </a:rPr>
              <a:t>c.</a:t>
            </a:r>
            <a:r>
              <a:rPr lang="vi-VN" sz="2200" i="1" dirty="0" smtClean="0">
                <a:latin typeface="+mj-lt"/>
              </a:rPr>
              <a:t>“ Tuổi thơ Nguyễn Duy gắn bó với trăng và cả khi trở thành người lính thì trăng vẫn là người bạn tri kỉ:</a:t>
            </a:r>
            <a:r>
              <a:rPr lang="en-US" sz="2200" i="1" dirty="0" smtClean="0">
                <a:latin typeface="+mj-lt"/>
              </a:rPr>
              <a:t> </a:t>
            </a:r>
            <a:r>
              <a:rPr lang="vi-VN" sz="2200" i="1" dirty="0" smtClean="0">
                <a:latin typeface="+mj-lt"/>
              </a:rPr>
              <a:t>“hồi chiến tranh ở rừng</a:t>
            </a:r>
            <a:r>
              <a:rPr lang="en-US" sz="2200" i="1" dirty="0" smtClean="0">
                <a:latin typeface="+mj-lt"/>
              </a:rPr>
              <a:t>/ </a:t>
            </a:r>
            <a:r>
              <a:rPr lang="vi-VN" sz="2200" i="1" dirty="0" smtClean="0">
                <a:latin typeface="+mj-lt"/>
              </a:rPr>
              <a:t>vầng trăng th</a:t>
            </a:r>
            <a:r>
              <a:rPr lang="en-US" sz="2200" i="1" dirty="0">
                <a:latin typeface="+mj-lt"/>
              </a:rPr>
              <a:t>à</a:t>
            </a:r>
            <a:r>
              <a:rPr lang="vi-VN" sz="2200" i="1" dirty="0" smtClean="0">
                <a:latin typeface="+mj-lt"/>
              </a:rPr>
              <a:t>nh tri kỉ”.</a:t>
            </a:r>
            <a:r>
              <a:rPr lang="en-US" sz="2200" i="1" dirty="0">
                <a:latin typeface="+mj-lt"/>
              </a:rPr>
              <a:t> </a:t>
            </a:r>
            <a:r>
              <a:rPr lang="vi-VN" sz="2200" i="1" dirty="0" smtClean="0">
                <a:latin typeface="+mj-lt"/>
              </a:rPr>
              <a:t>Bằng nghệ thuật nhân hoá, Nguyễn Duy đã khắc hoạ vẻ đẹp tình nghĩa, thuỷ chung của hai người bạn: trăng và người lính, người lính và trăng. Cuộc sống trong rừng thời chiến tranh biết bao gian khổ, khó khăn nhưng trăng vẫn đến với người lính bằng một tình cảm chân thành, nồng hậu, không chút ngần ngại. Trăng đến toả ánh sáng dịu mát cho giấc ngủ người chiến sĩ “ Gối khuya ngon giấc bên song trăng nhòm” (Hồ Chí Minh) . Trăng đến bên người chiến sĩ cùng chờ giặc tới trong những đên khuya sương muối: “Đầu súng trăng treo” ( Chính Hữu). Ánh trăng cùng với người lính qua biết bao năm tháng gian khổ của đất nướcđể vượt lên mọi sự tàn phá của quân thù:</a:t>
            </a:r>
            <a:r>
              <a:rPr lang="en-US" sz="2200" i="1" dirty="0" smtClean="0">
                <a:latin typeface="+mj-lt"/>
              </a:rPr>
              <a:t> </a:t>
            </a:r>
            <a:r>
              <a:rPr lang="vi-VN" sz="2200" i="1" dirty="0" smtClean="0">
                <a:latin typeface="+mj-lt"/>
              </a:rPr>
              <a:t>“Và vầng trăng, vầng trăng đất nước</a:t>
            </a:r>
            <a:r>
              <a:rPr lang="en-US" sz="2200" i="1" dirty="0" smtClean="0">
                <a:latin typeface="+mj-lt"/>
              </a:rPr>
              <a:t>/ </a:t>
            </a:r>
            <a:r>
              <a:rPr lang="vi-VN" sz="2200" i="1" dirty="0" smtClean="0">
                <a:latin typeface="+mj-lt"/>
              </a:rPr>
              <a:t>Vượt qua quầng lửa, mọc lên cao”. ( Phạm Tiến Duật).</a:t>
            </a:r>
            <a:br>
              <a:rPr lang="vi-VN" sz="2200" i="1" dirty="0" smtClean="0">
                <a:latin typeface="+mj-lt"/>
              </a:rPr>
            </a:br>
            <a:r>
              <a:rPr lang="vi-VN" sz="2200" i="1" dirty="0" smtClean="0">
                <a:latin typeface="+mj-lt"/>
              </a:rPr>
              <a:t>Trăng với người lính trong thơ thật gần gũi và gắn bó . Đặc biệt, trong thơ Nguyễn Duy ánh trăng đã trở thành một biểu tượng cao đẹp: “ vầng trăng tri kỉ”, “vầng trăng tình nghĩa”.</a:t>
            </a:r>
            <a:endParaRPr lang="en-US" sz="2200" i="1" dirty="0">
              <a:solidFill>
                <a:srgbClr val="0000FF"/>
              </a:solidFill>
              <a:latin typeface="Times New Roman" pitchFamily="18" charset="0"/>
              <a:cs typeface="Times New Roman" pitchFamily="18" charset="0"/>
            </a:endParaRPr>
          </a:p>
        </p:txBody>
      </p:sp>
      <p:sp>
        <p:nvSpPr>
          <p:cNvPr id="7" name="Content Placeholder 2"/>
          <p:cNvSpPr txBox="1">
            <a:spLocks/>
          </p:cNvSpPr>
          <p:nvPr/>
        </p:nvSpPr>
        <p:spPr>
          <a:xfrm>
            <a:off x="152400" y="6096000"/>
            <a:ext cx="8686800" cy="685800"/>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p:txBody>
      </p:sp>
      <p:sp>
        <p:nvSpPr>
          <p:cNvPr id="8" name="Content Placeholder 2"/>
          <p:cNvSpPr txBox="1">
            <a:spLocks/>
          </p:cNvSpPr>
          <p:nvPr/>
        </p:nvSpPr>
        <p:spPr>
          <a:xfrm>
            <a:off x="457200" y="6096000"/>
            <a:ext cx="82296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b="1" dirty="0" smtClean="0">
                <a:solidFill>
                  <a:srgbClr val="FF0000"/>
                </a:solidFill>
                <a:latin typeface="Times New Roman" pitchFamily="18" charset="0"/>
                <a:cs typeface="Times New Roman" pitchFamily="18" charset="0"/>
              </a:rPr>
              <a:t>ĐOẠN SO SÁNH TƯƠNG ĐỒNG</a:t>
            </a:r>
            <a:endParaRPr kumimoji="0" lang="en-US" sz="32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heckerboard(across)">
                                      <p:cBhvr>
                                        <p:cTn id="12"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solidFill>
                  <a:srgbClr val="FF0000"/>
                </a:solidFill>
                <a:latin typeface="Times New Roman" pitchFamily="18" charset="0"/>
                <a:cs typeface="Times New Roman" pitchFamily="18" charset="0"/>
              </a:rPr>
              <a:t>BÀI TẬP THỰC HÀNH</a:t>
            </a:r>
            <a:endParaRPr lang="en-US" sz="6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6096000"/>
            <a:ext cx="8229600" cy="685800"/>
          </a:xfrm>
        </p:spPr>
        <p:txBody>
          <a:bodyPr>
            <a:normAutofit/>
          </a:bodyPr>
          <a:lstStyle/>
          <a:p>
            <a:pPr algn="ctr">
              <a:buNone/>
            </a:pPr>
            <a:r>
              <a:rPr lang="en-US" b="1" dirty="0" smtClean="0">
                <a:solidFill>
                  <a:srgbClr val="FF0000"/>
                </a:solidFill>
                <a:latin typeface="Times New Roman" pitchFamily="18" charset="0"/>
                <a:cs typeface="Times New Roman" pitchFamily="18" charset="0"/>
              </a:rPr>
              <a:t>ĐOẠN SO SÁNH TƯƠNG PHẢN</a:t>
            </a:r>
            <a:endParaRPr lang="en-US" b="1" dirty="0">
              <a:solidFill>
                <a:srgbClr val="FF0000"/>
              </a:solidFill>
              <a:latin typeface="Times New Roman" pitchFamily="18" charset="0"/>
              <a:cs typeface="Times New Roman" pitchFamily="18" charset="0"/>
            </a:endParaRPr>
          </a:p>
        </p:txBody>
      </p:sp>
      <p:sp>
        <p:nvSpPr>
          <p:cNvPr id="4" name="Content Placeholder 2"/>
          <p:cNvSpPr txBox="1">
            <a:spLocks/>
          </p:cNvSpPr>
          <p:nvPr/>
        </p:nvSpPr>
        <p:spPr>
          <a:xfrm>
            <a:off x="228600" y="1371600"/>
            <a:ext cx="8763000" cy="4419600"/>
          </a:xfrm>
          <a:prstGeom prst="rect">
            <a:avLst/>
          </a:prstGeom>
        </p:spPr>
        <p:txBody>
          <a:bodyPr vert="horz" lIns="91440" tIns="45720" rIns="91440" bIns="45720" rtlCol="0">
            <a:noAutofit/>
          </a:bodyPr>
          <a:lstStyle/>
          <a:p>
            <a:pPr lvl="0">
              <a:spcBef>
                <a:spcPct val="20000"/>
              </a:spcBef>
            </a:pPr>
            <a:r>
              <a:rPr lang="en-US" sz="2800" dirty="0" smtClean="0">
                <a:latin typeface="Times New Roman" pitchFamily="18" charset="0"/>
                <a:cs typeface="Times New Roman" pitchFamily="18" charset="0"/>
              </a:rPr>
              <a:t>d</a:t>
            </a:r>
            <a:r>
              <a:rPr kumimoji="0" lang="en-US" sz="2800" i="0" u="none" strike="noStrike" kern="1200" cap="none" spc="0" normalizeH="0" baseline="0" noProof="0" dirty="0" smtClean="0">
                <a:ln>
                  <a:noFill/>
                </a:ln>
                <a:effectLst/>
                <a:uLnTx/>
                <a:uFillTx/>
                <a:latin typeface="Times New Roman" pitchFamily="18" charset="0"/>
                <a:cs typeface="Times New Roman" pitchFamily="18" charset="0"/>
              </a:rPr>
              <a:t>.</a:t>
            </a:r>
            <a:r>
              <a:rPr lang="vi-VN" sz="2800" dirty="0" smtClean="0">
                <a:latin typeface="Times New Roman" pitchFamily="18" charset="0"/>
                <a:cs typeface="Times New Roman" pitchFamily="18" charset="0"/>
              </a:rPr>
              <a:t> </a:t>
            </a:r>
            <a:r>
              <a:rPr lang="vi-VN" sz="2800" i="1" dirty="0">
                <a:latin typeface="+mj-lt"/>
              </a:rPr>
              <a:t>Thực lòng mà nói, giữa bao lo toan hối hả của cuộc sống thường ngày, có khi nào ta dành ra được những phút tĩnh lặng của cuộc đời, để lắng nghe nhịp đập bên trong thầm lặng của cuộc sống. Đọc “ Lặng lẽ Sa Pa”, ta giật mình bởi những điều Nguyễn Thành Long nói tới mà ta quen nghĩ, quen nhìn hời hợt, nông cạn theo một công thức đã có sẵn mà không chịu đi sâu tìm tòi, phát hiện bản chất bên trong của nó: “ Trong cái lặng im của Sa Pa, dưới những dinh thự cũ kĩ của Sa Pa, Sa Pa mà chỉ nghe tên, người ta đã nghĩ đến chuyện nghỉ ngơi, </a:t>
            </a:r>
            <a:r>
              <a:rPr lang="vi-VN" sz="2800" i="1" dirty="0" smtClean="0">
                <a:latin typeface="+mj-lt"/>
              </a:rPr>
              <a:t>có</a:t>
            </a:r>
            <a:r>
              <a:rPr lang="en-US" sz="2800" i="1" dirty="0" smtClean="0">
                <a:latin typeface="+mj-lt"/>
              </a:rPr>
              <a:t> </a:t>
            </a:r>
            <a:r>
              <a:rPr lang="vi-VN" sz="2800" i="1" dirty="0" smtClean="0">
                <a:latin typeface="+mj-lt"/>
              </a:rPr>
              <a:t>những </a:t>
            </a:r>
            <a:r>
              <a:rPr lang="vi-VN" sz="2800" i="1" dirty="0">
                <a:latin typeface="+mj-lt"/>
              </a:rPr>
              <a:t>con người làm việc và suy nghĩ” hết mình cho đất nước, cho cuộc sống hôm nay</a:t>
            </a:r>
            <a:r>
              <a:rPr lang="vi-VN" sz="2800" i="1" dirty="0"/>
              <a:t>.</a:t>
            </a:r>
            <a:endParaRPr kumimoji="0" lang="en-US" sz="2800" b="0" i="1" u="none" strike="noStrike" kern="1200" cap="none" spc="0" normalizeH="0" baseline="0" noProof="0" dirty="0" smtClean="0">
              <a:ln>
                <a:noFill/>
              </a:ln>
              <a:solidFill>
                <a:srgbClr val="0000FF"/>
              </a:solidFill>
              <a:effectLst/>
              <a:uLnTx/>
              <a:uFillTx/>
              <a:latin typeface="Times New Roman" pitchFamily="18" charset="0"/>
              <a:cs typeface="Times New Roman" pitchFamily="18" charset="0"/>
            </a:endParaRPr>
          </a:p>
        </p:txBody>
      </p:sp>
      <p:sp>
        <p:nvSpPr>
          <p:cNvPr id="5" name="Content Placeholder 2"/>
          <p:cNvSpPr txBox="1">
            <a:spLocks/>
          </p:cNvSpPr>
          <p:nvPr/>
        </p:nvSpPr>
        <p:spPr>
          <a:xfrm>
            <a:off x="533400" y="4648200"/>
            <a:ext cx="8382000" cy="2590800"/>
          </a:xfrm>
          <a:prstGeom prst="rect">
            <a:avLst/>
          </a:prstGeom>
        </p:spPr>
        <p:txBody>
          <a:bodyPr vert="horz" lIns="91440" tIns="45720" rIns="91440" bIns="45720" rtlCol="0">
            <a:noAutofit/>
          </a:bodyPr>
          <a:lstStyle/>
          <a:p>
            <a:pPr marL="342900" lvl="0" indent="-342900">
              <a:spcBef>
                <a:spcPct val="20000"/>
              </a:spcBef>
            </a:pPr>
            <a:endParaRPr lang="en-US" sz="2800" dirty="0">
              <a:solidFill>
                <a:srgbClr val="0000FF"/>
              </a:solidFill>
              <a:latin typeface="Times New Roman" pitchFamily="18" charset="0"/>
              <a:cs typeface="Times New Roman" pitchFamily="18" charset="0"/>
            </a:endParaRPr>
          </a:p>
        </p:txBody>
      </p:sp>
      <p:sp>
        <p:nvSpPr>
          <p:cNvPr id="7" name="Content Placeholder 2"/>
          <p:cNvSpPr txBox="1">
            <a:spLocks/>
          </p:cNvSpPr>
          <p:nvPr/>
        </p:nvSpPr>
        <p:spPr>
          <a:xfrm>
            <a:off x="457200" y="838200"/>
            <a:ext cx="8229600" cy="685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Bài</a:t>
            </a:r>
            <a:r>
              <a:rPr kumimoji="0" lang="en-US" sz="32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tập</a:t>
            </a:r>
            <a:r>
              <a:rPr kumimoji="0" lang="en-US" sz="32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1: </a:t>
            </a:r>
            <a:r>
              <a:rPr kumimoji="0" lang="en-US" sz="3200" b="0"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Nhận</a:t>
            </a:r>
            <a:r>
              <a:rPr kumimoji="0" lang="en-US" sz="32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diện</a:t>
            </a:r>
            <a:r>
              <a:rPr kumimoji="0" lang="en-US" sz="32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hình</a:t>
            </a:r>
            <a:r>
              <a:rPr kumimoji="0" lang="en-US" sz="32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thức</a:t>
            </a:r>
            <a:r>
              <a:rPr kumimoji="0" lang="en-US" sz="32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các</a:t>
            </a:r>
            <a:r>
              <a:rPr kumimoji="0" lang="en-US" sz="32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đoạn</a:t>
            </a:r>
            <a:r>
              <a:rPr kumimoji="0" lang="en-US" sz="32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văn</a:t>
            </a:r>
            <a:r>
              <a:rPr kumimoji="0" lang="en-US" sz="32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smtClean="0">
                <a:ln>
                  <a:noFill/>
                </a:ln>
                <a:solidFill>
                  <a:srgbClr val="0000FF"/>
                </a:solidFill>
                <a:effectLst/>
                <a:uLnTx/>
                <a:uFillTx/>
                <a:latin typeface="Times New Roman" pitchFamily="18" charset="0"/>
                <a:ea typeface="+mn-ea"/>
                <a:cs typeface="Times New Roman" pitchFamily="18" charset="0"/>
              </a:rPr>
              <a:t>sau</a:t>
            </a:r>
            <a:r>
              <a:rPr kumimoji="0" lang="en-US" sz="3200" b="0"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a:t>
            </a: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solidFill>
                  <a:srgbClr val="FF0000"/>
                </a:solidFill>
                <a:latin typeface="Times New Roman" pitchFamily="18" charset="0"/>
                <a:cs typeface="Times New Roman" pitchFamily="18" charset="0"/>
              </a:rPr>
              <a:t>BÀI TẬP THỰC HÀNH</a:t>
            </a:r>
            <a:endParaRPr lang="en-US" sz="6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685800"/>
          </a:xfrm>
        </p:spPr>
        <p:txBody>
          <a:bodyPr>
            <a:normAutofit/>
          </a:bodyPr>
          <a:lstStyle/>
          <a:p>
            <a:pPr>
              <a:buNone/>
            </a:pPr>
            <a:r>
              <a:rPr lang="en-US" dirty="0" err="1" smtClean="0">
                <a:solidFill>
                  <a:srgbClr val="0000FF"/>
                </a:solidFill>
                <a:latin typeface="Times New Roman" pitchFamily="18" charset="0"/>
                <a:cs typeface="Times New Roman" pitchFamily="18" charset="0"/>
              </a:rPr>
              <a:t>Bài</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tập</a:t>
            </a:r>
            <a:r>
              <a:rPr lang="en-US" dirty="0" smtClean="0">
                <a:solidFill>
                  <a:srgbClr val="0000FF"/>
                </a:solidFill>
                <a:latin typeface="Times New Roman" pitchFamily="18" charset="0"/>
                <a:cs typeface="Times New Roman" pitchFamily="18" charset="0"/>
              </a:rPr>
              <a:t> 1: </a:t>
            </a:r>
            <a:r>
              <a:rPr lang="en-US" dirty="0" err="1" smtClean="0">
                <a:solidFill>
                  <a:srgbClr val="0000FF"/>
                </a:solidFill>
                <a:latin typeface="Times New Roman" pitchFamily="18" charset="0"/>
                <a:cs typeface="Times New Roman" pitchFamily="18" charset="0"/>
              </a:rPr>
              <a:t>Nhận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diện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hình</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thức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các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đoạn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văn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sau</a:t>
            </a:r>
            <a:r>
              <a:rPr lang="en-US" dirty="0" smtClean="0">
                <a:solidFill>
                  <a:srgbClr val="0000FF"/>
                </a:solidFill>
                <a:latin typeface="Times New Roman" pitchFamily="18" charset="0"/>
                <a:cs typeface="Times New Roman" pitchFamily="18" charset="0"/>
              </a:rPr>
              <a:t>:</a:t>
            </a:r>
            <a:endParaRPr lang="en-US" dirty="0">
              <a:solidFill>
                <a:srgbClr val="0000FF"/>
              </a:solidFill>
              <a:latin typeface="Times New Roman" pitchFamily="18" charset="0"/>
              <a:cs typeface="Times New Roman" pitchFamily="18" charset="0"/>
            </a:endParaRPr>
          </a:p>
        </p:txBody>
      </p:sp>
      <p:sp>
        <p:nvSpPr>
          <p:cNvPr id="4" name="Content Placeholder 2"/>
          <p:cNvSpPr txBox="1">
            <a:spLocks/>
          </p:cNvSpPr>
          <p:nvPr/>
        </p:nvSpPr>
        <p:spPr>
          <a:xfrm>
            <a:off x="228600" y="1676400"/>
            <a:ext cx="8763000" cy="3048000"/>
          </a:xfrm>
          <a:prstGeom prst="rect">
            <a:avLst/>
          </a:prstGeom>
        </p:spPr>
        <p:txBody>
          <a:bodyPr vert="horz" lIns="91440" tIns="45720" rIns="91440" bIns="45720" rtlCol="0">
            <a:noAutofit/>
          </a:bodyPr>
          <a:lstStyle/>
          <a:p>
            <a:pPr lvl="0">
              <a:spcBef>
                <a:spcPct val="20000"/>
              </a:spcBef>
            </a:pPr>
            <a:r>
              <a:rPr lang="en-US" sz="2800" dirty="0" smtClean="0">
                <a:latin typeface="Times New Roman" pitchFamily="18" charset="0"/>
                <a:cs typeface="Times New Roman" pitchFamily="18" charset="0"/>
              </a:rPr>
              <a:t>e</a:t>
            </a:r>
            <a:r>
              <a:rPr kumimoji="0" lang="en-US" sz="2800" i="0" u="none" strike="noStrike" kern="1200" cap="none" spc="0" normalizeH="0" baseline="0" noProof="0" dirty="0" smtClean="0">
                <a:ln>
                  <a:noFill/>
                </a:ln>
                <a:effectLst/>
                <a:uLnTx/>
                <a:uFillTx/>
                <a:latin typeface="Times New Roman" pitchFamily="18" charset="0"/>
                <a:cs typeface="Times New Roman" pitchFamily="18" charset="0"/>
              </a:rPr>
              <a:t>.</a:t>
            </a:r>
            <a:r>
              <a:rPr lang="vi-VN" sz="2800" dirty="0" smtClean="0">
                <a:latin typeface="Times New Roman" pitchFamily="18" charset="0"/>
                <a:cs typeface="Times New Roman" pitchFamily="18" charset="0"/>
              </a:rPr>
              <a:t> </a:t>
            </a:r>
            <a:r>
              <a:rPr lang="vi-VN" sz="2800" i="1" dirty="0">
                <a:latin typeface="Times New Roman" pitchFamily="18" charset="0"/>
                <a:cs typeface="Times New Roman" pitchFamily="18" charset="0"/>
              </a:rPr>
              <a:t>Muốn làm nhà thì phải có gỗ. Muốn có gỗ thì phải trồng cây gây rừng. Trồng cây gây rừng thì phải coi trọng chăm sóc, bảo vệ để có nhiều cây xanh bóng mát. Nhiều cây xanh bóng mát thì cảnh quan thiên nhiên đẹp, đất nước có hoa thơm trái ngọt bốn mùa, có nhiều lâm thổ sản để xuất khẩu. Nước sẽ mạnh, dân sẽ giàu, môi trường sống được bảo vệ.</a:t>
            </a:r>
            <a:endParaRPr kumimoji="0" lang="en-US" sz="2800" b="0" i="1" u="none" strike="noStrike" kern="1200" cap="none" spc="0" normalizeH="0" baseline="0" noProof="0" dirty="0" smtClean="0">
              <a:ln>
                <a:noFill/>
              </a:ln>
              <a:solidFill>
                <a:srgbClr val="0000FF"/>
              </a:solidFill>
              <a:effectLst/>
              <a:uLnTx/>
              <a:uFillTx/>
              <a:latin typeface="Times New Roman" pitchFamily="18" charset="0"/>
              <a:cs typeface="Times New Roman" pitchFamily="18" charset="0"/>
            </a:endParaRPr>
          </a:p>
        </p:txBody>
      </p:sp>
      <p:sp>
        <p:nvSpPr>
          <p:cNvPr id="5" name="Content Placeholder 2"/>
          <p:cNvSpPr txBox="1">
            <a:spLocks/>
          </p:cNvSpPr>
          <p:nvPr/>
        </p:nvSpPr>
        <p:spPr>
          <a:xfrm>
            <a:off x="533400" y="4648200"/>
            <a:ext cx="8382000" cy="2590800"/>
          </a:xfrm>
          <a:prstGeom prst="rect">
            <a:avLst/>
          </a:prstGeom>
        </p:spPr>
        <p:txBody>
          <a:bodyPr vert="horz" lIns="91440" tIns="45720" rIns="91440" bIns="45720" rtlCol="0">
            <a:noAutofit/>
          </a:bodyPr>
          <a:lstStyle/>
          <a:p>
            <a:pPr marL="342900" lvl="0" indent="-342900">
              <a:spcBef>
                <a:spcPct val="20000"/>
              </a:spcBef>
            </a:pPr>
            <a:endParaRPr lang="en-US" sz="2800" dirty="0">
              <a:solidFill>
                <a:srgbClr val="0000FF"/>
              </a:solidFill>
              <a:latin typeface="Times New Roman" pitchFamily="18" charset="0"/>
              <a:cs typeface="Times New Roman" pitchFamily="18" charset="0"/>
            </a:endParaRPr>
          </a:p>
        </p:txBody>
      </p:sp>
      <p:sp>
        <p:nvSpPr>
          <p:cNvPr id="6" name="Rectangle 5"/>
          <p:cNvSpPr/>
          <p:nvPr/>
        </p:nvSpPr>
        <p:spPr>
          <a:xfrm>
            <a:off x="152400" y="4690408"/>
            <a:ext cx="8839200" cy="707886"/>
          </a:xfrm>
          <a:prstGeom prst="rect">
            <a:avLst/>
          </a:prstGeom>
        </p:spPr>
        <p:txBody>
          <a:bodyPr wrap="square">
            <a:spAutoFit/>
          </a:bodyPr>
          <a:lstStyle/>
          <a:p>
            <a:pPr lvl="0" algn="ctr">
              <a:spcBef>
                <a:spcPct val="20000"/>
              </a:spcBef>
            </a:pPr>
            <a:endParaRPr lang="en-US" sz="4000" b="1" dirty="0">
              <a:solidFill>
                <a:srgbClr val="FF0000"/>
              </a:solidFill>
              <a:latin typeface="Times New Roman" pitchFamily="18" charset="0"/>
              <a:cs typeface="Times New Roman" pitchFamily="18" charset="0"/>
            </a:endParaRPr>
          </a:p>
        </p:txBody>
      </p:sp>
      <p:sp>
        <p:nvSpPr>
          <p:cNvPr id="7" name="Content Placeholder 2"/>
          <p:cNvSpPr txBox="1">
            <a:spLocks/>
          </p:cNvSpPr>
          <p:nvPr/>
        </p:nvSpPr>
        <p:spPr>
          <a:xfrm>
            <a:off x="457200" y="4800600"/>
            <a:ext cx="82296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ĐOẠN MÓC</a:t>
            </a:r>
            <a:r>
              <a:rPr kumimoji="0" lang="en-US" sz="3200" b="1"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XÍCH</a:t>
            </a:r>
            <a:endParaRPr kumimoji="0" lang="en-US" sz="32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checkerboard(across)">
                                      <p:cBhvr>
                                        <p:cTn id="12"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solidFill>
                  <a:srgbClr val="FF0000"/>
                </a:solidFill>
                <a:latin typeface="Times New Roman" pitchFamily="18" charset="0"/>
                <a:cs typeface="Times New Roman" pitchFamily="18" charset="0"/>
              </a:rPr>
              <a:t>BÀI TẬP THỰC HÀNH</a:t>
            </a:r>
            <a:endParaRPr lang="en-US" sz="6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685800"/>
          </a:xfrm>
        </p:spPr>
        <p:txBody>
          <a:bodyPr>
            <a:normAutofit/>
          </a:bodyPr>
          <a:lstStyle/>
          <a:p>
            <a:pPr>
              <a:buNone/>
            </a:pPr>
            <a:r>
              <a:rPr lang="en-US" dirty="0" err="1" smtClean="0">
                <a:solidFill>
                  <a:srgbClr val="0000FF"/>
                </a:solidFill>
                <a:latin typeface="Times New Roman" pitchFamily="18" charset="0"/>
                <a:cs typeface="Times New Roman" pitchFamily="18" charset="0"/>
              </a:rPr>
              <a:t>Bài</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tập</a:t>
            </a:r>
            <a:r>
              <a:rPr lang="en-US" dirty="0" smtClean="0">
                <a:solidFill>
                  <a:srgbClr val="0000FF"/>
                </a:solidFill>
                <a:latin typeface="Times New Roman" pitchFamily="18" charset="0"/>
                <a:cs typeface="Times New Roman" pitchFamily="18" charset="0"/>
              </a:rPr>
              <a:t> 1: </a:t>
            </a:r>
            <a:r>
              <a:rPr lang="en-US" dirty="0" err="1" smtClean="0">
                <a:solidFill>
                  <a:srgbClr val="0000FF"/>
                </a:solidFill>
                <a:latin typeface="Times New Roman" pitchFamily="18" charset="0"/>
                <a:cs typeface="Times New Roman" pitchFamily="18" charset="0"/>
              </a:rPr>
              <a:t>Nhận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diện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hình</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thức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các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đoạn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văn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sau</a:t>
            </a:r>
            <a:r>
              <a:rPr lang="en-US" dirty="0" smtClean="0">
                <a:solidFill>
                  <a:srgbClr val="0000FF"/>
                </a:solidFill>
                <a:latin typeface="Times New Roman" pitchFamily="18" charset="0"/>
                <a:cs typeface="Times New Roman" pitchFamily="18" charset="0"/>
              </a:rPr>
              <a:t>:</a:t>
            </a:r>
            <a:endParaRPr lang="en-US" dirty="0">
              <a:solidFill>
                <a:srgbClr val="0000FF"/>
              </a:solidFill>
              <a:latin typeface="Times New Roman" pitchFamily="18" charset="0"/>
              <a:cs typeface="Times New Roman" pitchFamily="18" charset="0"/>
            </a:endParaRPr>
          </a:p>
        </p:txBody>
      </p:sp>
      <p:sp>
        <p:nvSpPr>
          <p:cNvPr id="4" name="Content Placeholder 2"/>
          <p:cNvSpPr txBox="1">
            <a:spLocks/>
          </p:cNvSpPr>
          <p:nvPr/>
        </p:nvSpPr>
        <p:spPr>
          <a:xfrm>
            <a:off x="228600" y="1295400"/>
            <a:ext cx="8763000" cy="3048000"/>
          </a:xfrm>
          <a:prstGeom prst="rect">
            <a:avLst/>
          </a:prstGeom>
        </p:spPr>
        <p:txBody>
          <a:bodyPr vert="horz" lIns="91440" tIns="45720" rIns="91440" bIns="45720" rtlCol="0">
            <a:noAutofit/>
          </a:bodyPr>
          <a:lstStyle/>
          <a:p>
            <a:pPr lvl="0">
              <a:spcBef>
                <a:spcPct val="20000"/>
              </a:spcBef>
            </a:pPr>
            <a:endParaRPr kumimoji="0" lang="en-US" sz="2400" b="0" i="0" u="none" strike="noStrike" kern="1200" cap="none" spc="0" normalizeH="0" baseline="0" noProof="0" dirty="0" smtClean="0">
              <a:ln>
                <a:noFill/>
              </a:ln>
              <a:solidFill>
                <a:srgbClr val="0000FF"/>
              </a:solidFill>
              <a:effectLst/>
              <a:uLnTx/>
              <a:uFillTx/>
              <a:latin typeface="+mj-lt"/>
              <a:cs typeface="Times New Roman" pitchFamily="18" charset="0"/>
            </a:endParaRPr>
          </a:p>
        </p:txBody>
      </p:sp>
      <p:sp>
        <p:nvSpPr>
          <p:cNvPr id="5" name="Content Placeholder 2"/>
          <p:cNvSpPr txBox="1">
            <a:spLocks/>
          </p:cNvSpPr>
          <p:nvPr/>
        </p:nvSpPr>
        <p:spPr>
          <a:xfrm>
            <a:off x="533400" y="4648200"/>
            <a:ext cx="8382000" cy="2590800"/>
          </a:xfrm>
          <a:prstGeom prst="rect">
            <a:avLst/>
          </a:prstGeom>
        </p:spPr>
        <p:txBody>
          <a:bodyPr vert="horz" lIns="91440" tIns="45720" rIns="91440" bIns="45720" rtlCol="0">
            <a:noAutofit/>
          </a:bodyPr>
          <a:lstStyle/>
          <a:p>
            <a:pPr marL="342900" lvl="0" indent="-342900">
              <a:spcBef>
                <a:spcPct val="20000"/>
              </a:spcBef>
            </a:pPr>
            <a:endParaRPr lang="en-US" sz="2800" dirty="0">
              <a:solidFill>
                <a:srgbClr val="0000FF"/>
              </a:solidFill>
              <a:latin typeface="Times New Roman" pitchFamily="18" charset="0"/>
              <a:cs typeface="Times New Roman" pitchFamily="18" charset="0"/>
            </a:endParaRPr>
          </a:p>
        </p:txBody>
      </p:sp>
      <p:sp>
        <p:nvSpPr>
          <p:cNvPr id="6" name="Rectangle 5"/>
          <p:cNvSpPr/>
          <p:nvPr/>
        </p:nvSpPr>
        <p:spPr>
          <a:xfrm>
            <a:off x="0" y="1484221"/>
            <a:ext cx="9144000" cy="5773888"/>
          </a:xfrm>
          <a:prstGeom prst="rect">
            <a:avLst/>
          </a:prstGeom>
        </p:spPr>
        <p:txBody>
          <a:bodyPr wrap="square">
            <a:spAutoFit/>
          </a:bodyPr>
          <a:lstStyle/>
          <a:p>
            <a:pPr>
              <a:spcBef>
                <a:spcPct val="20000"/>
              </a:spcBef>
            </a:pPr>
            <a:r>
              <a:rPr lang="en-US" sz="2600" dirty="0" smtClean="0">
                <a:latin typeface="Times New Roman" pitchFamily="18" charset="0"/>
                <a:cs typeface="Times New Roman" pitchFamily="18" charset="0"/>
              </a:rPr>
              <a:t>g. </a:t>
            </a:r>
            <a:r>
              <a:rPr lang="vi-VN" sz="2600" i="1" dirty="0" smtClean="0">
                <a:latin typeface="+mj-lt"/>
              </a:rPr>
              <a:t>Sáng tác thơ là một công việc rất đặc biệt, rất khó khăn, đòi hỏi người nghệ sĩ phải hình thành một cá tính sáng tạo.Tuy vậy, theo Xuân Diệu - tuyệt nhiên không nên thổi phồng cái cá biệt, cái độc đáo ấy lên một cách quá đáng. Điêù ấy không hợp với thơ và không phải phẩm chất của người làm thơ chân chính. Hãy sáng tác thơ một cách tự nhiên, bình dị, phải đấu tranh để cải thiện cái việc tự sáng tạo ấy không trở thành anh hùng chủ nghĩa.Trong khi sáng tác nhà thơ không thể cứ chăm chăm: mình phải ghi dấu ấn của mình vào trong bài thơ này, tập thơ nọ. Chính trong quá trình lao động dồn toàn tâm toàn ý bằng sự xúc cảm tràn đầy, có thể nhà thơ sẽ tạo ra được bản sắc riêng biệt một cách tự nhiên, nhà thơ sẽ biểu hiện được cái cá biệt của mình trong những giây phút cầm bút.</a:t>
            </a:r>
            <a:endParaRPr lang="en-US" sz="2600" i="1" dirty="0">
              <a:solidFill>
                <a:srgbClr val="0000FF"/>
              </a:solidFill>
              <a:latin typeface="+mj-lt"/>
              <a:cs typeface="Times New Roman" pitchFamily="18" charset="0"/>
            </a:endParaRPr>
          </a:p>
          <a:p>
            <a:pPr lvl="0">
              <a:spcBef>
                <a:spcPct val="20000"/>
              </a:spcBef>
            </a:pPr>
            <a:r>
              <a:rPr lang="en-US" sz="2600" dirty="0" smtClean="0">
                <a:solidFill>
                  <a:srgbClr val="0000FF"/>
                </a:solidFill>
                <a:latin typeface="Times New Roman" pitchFamily="18" charset="0"/>
                <a:cs typeface="Times New Roman" pitchFamily="18" charset="0"/>
              </a:rPr>
              <a:t> </a:t>
            </a:r>
            <a:endParaRPr lang="en-US" sz="2600" dirty="0">
              <a:solidFill>
                <a:srgbClr val="0000FF"/>
              </a:solidFill>
              <a:latin typeface="Times New Roman" pitchFamily="18" charset="0"/>
              <a:cs typeface="Times New Roman" pitchFamily="18" charset="0"/>
            </a:endParaRPr>
          </a:p>
        </p:txBody>
      </p:sp>
      <p:sp>
        <p:nvSpPr>
          <p:cNvPr id="9" name="Rectangle 8"/>
          <p:cNvSpPr/>
          <p:nvPr/>
        </p:nvSpPr>
        <p:spPr>
          <a:xfrm>
            <a:off x="152400" y="6248400"/>
            <a:ext cx="8839200" cy="707886"/>
          </a:xfrm>
          <a:prstGeom prst="rect">
            <a:avLst/>
          </a:prstGeom>
        </p:spPr>
        <p:txBody>
          <a:bodyPr wrap="square">
            <a:spAutoFit/>
          </a:bodyPr>
          <a:lstStyle/>
          <a:p>
            <a:pPr lvl="0" algn="ctr">
              <a:spcBef>
                <a:spcPct val="20000"/>
              </a:spcBef>
            </a:pPr>
            <a:r>
              <a:rPr lang="en-US" sz="4000" b="1" dirty="0" smtClean="0">
                <a:solidFill>
                  <a:srgbClr val="FF0000"/>
                </a:solidFill>
                <a:latin typeface="Times New Roman" pitchFamily="18" charset="0"/>
                <a:cs typeface="Times New Roman" pitchFamily="18" charset="0"/>
              </a:rPr>
              <a:t>ĐOẠN DIỄN DỊCH</a:t>
            </a:r>
            <a:endParaRPr lang="en-US" sz="4000" b="1" dirty="0">
              <a:solidFill>
                <a:srgbClr val="FF0000"/>
              </a:solidFill>
              <a:latin typeface="Times New Roman" pitchFamily="18" charset="0"/>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amond(in)">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6000" b="1" dirty="0" smtClean="0">
                <a:solidFill>
                  <a:srgbClr val="FF0000"/>
                </a:solidFill>
                <a:latin typeface="Times New Roman" pitchFamily="18" charset="0"/>
                <a:cs typeface="Times New Roman" pitchFamily="18" charset="0"/>
              </a:rPr>
              <a:t>BÀI TẬP THỰC HÀNH</a:t>
            </a:r>
            <a:endParaRPr lang="en-US" sz="6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609600"/>
            <a:ext cx="8229600" cy="685800"/>
          </a:xfrm>
        </p:spPr>
        <p:txBody>
          <a:bodyPr>
            <a:normAutofit/>
          </a:bodyPr>
          <a:lstStyle/>
          <a:p>
            <a:pPr>
              <a:buNone/>
            </a:pPr>
            <a:r>
              <a:rPr lang="en-US" dirty="0" err="1" smtClean="0">
                <a:solidFill>
                  <a:srgbClr val="0000FF"/>
                </a:solidFill>
                <a:latin typeface="Times New Roman" pitchFamily="18" charset="0"/>
                <a:cs typeface="Times New Roman" pitchFamily="18" charset="0"/>
              </a:rPr>
              <a:t>Bài</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tập</a:t>
            </a:r>
            <a:r>
              <a:rPr lang="en-US" dirty="0" smtClean="0">
                <a:solidFill>
                  <a:srgbClr val="0000FF"/>
                </a:solidFill>
                <a:latin typeface="Times New Roman" pitchFamily="18" charset="0"/>
                <a:cs typeface="Times New Roman" pitchFamily="18" charset="0"/>
              </a:rPr>
              <a:t> 1: </a:t>
            </a:r>
            <a:r>
              <a:rPr lang="en-US" dirty="0" err="1" smtClean="0">
                <a:solidFill>
                  <a:srgbClr val="0000FF"/>
                </a:solidFill>
                <a:latin typeface="Times New Roman" pitchFamily="18" charset="0"/>
                <a:cs typeface="Times New Roman" pitchFamily="18" charset="0"/>
              </a:rPr>
              <a:t>Nhận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diện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hình</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thức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các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đoạn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văn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sau</a:t>
            </a:r>
            <a:r>
              <a:rPr lang="en-US" dirty="0" smtClean="0">
                <a:solidFill>
                  <a:srgbClr val="0000FF"/>
                </a:solidFill>
                <a:latin typeface="Times New Roman" pitchFamily="18" charset="0"/>
                <a:cs typeface="Times New Roman" pitchFamily="18" charset="0"/>
              </a:rPr>
              <a:t>:</a:t>
            </a:r>
            <a:endParaRPr lang="en-US" dirty="0">
              <a:solidFill>
                <a:srgbClr val="0000FF"/>
              </a:solidFill>
              <a:latin typeface="Times New Roman" pitchFamily="18" charset="0"/>
              <a:cs typeface="Times New Roman" pitchFamily="18" charset="0"/>
            </a:endParaRPr>
          </a:p>
        </p:txBody>
      </p:sp>
      <p:sp>
        <p:nvSpPr>
          <p:cNvPr id="4" name="Content Placeholder 2"/>
          <p:cNvSpPr txBox="1">
            <a:spLocks/>
          </p:cNvSpPr>
          <p:nvPr/>
        </p:nvSpPr>
        <p:spPr>
          <a:xfrm>
            <a:off x="228600" y="1295400"/>
            <a:ext cx="8763000" cy="3048000"/>
          </a:xfrm>
          <a:prstGeom prst="rect">
            <a:avLst/>
          </a:prstGeom>
        </p:spPr>
        <p:txBody>
          <a:bodyPr vert="horz" lIns="91440" tIns="45720" rIns="91440" bIns="45720" rtlCol="0">
            <a:noAutofit/>
          </a:bodyPr>
          <a:lstStyle/>
          <a:p>
            <a:pPr lvl="0">
              <a:spcBef>
                <a:spcPct val="20000"/>
              </a:spcBef>
            </a:pPr>
            <a:endParaRPr kumimoji="0" lang="en-US" sz="2400" b="0" i="0" u="none" strike="noStrike" kern="1200" cap="none" spc="0" normalizeH="0" baseline="0" noProof="0" dirty="0" smtClean="0">
              <a:ln>
                <a:noFill/>
              </a:ln>
              <a:solidFill>
                <a:srgbClr val="0000FF"/>
              </a:solidFill>
              <a:effectLst/>
              <a:uLnTx/>
              <a:uFillTx/>
              <a:latin typeface="+mj-lt"/>
              <a:cs typeface="Times New Roman" pitchFamily="18" charset="0"/>
            </a:endParaRPr>
          </a:p>
        </p:txBody>
      </p:sp>
      <p:sp>
        <p:nvSpPr>
          <p:cNvPr id="5" name="Content Placeholder 2"/>
          <p:cNvSpPr txBox="1">
            <a:spLocks/>
          </p:cNvSpPr>
          <p:nvPr/>
        </p:nvSpPr>
        <p:spPr>
          <a:xfrm>
            <a:off x="533400" y="4648200"/>
            <a:ext cx="8382000" cy="2590800"/>
          </a:xfrm>
          <a:prstGeom prst="rect">
            <a:avLst/>
          </a:prstGeom>
        </p:spPr>
        <p:txBody>
          <a:bodyPr vert="horz" lIns="91440" tIns="45720" rIns="91440" bIns="45720" rtlCol="0">
            <a:noAutofit/>
          </a:bodyPr>
          <a:lstStyle/>
          <a:p>
            <a:pPr marL="342900" lvl="0" indent="-342900">
              <a:spcBef>
                <a:spcPct val="20000"/>
              </a:spcBef>
            </a:pPr>
            <a:endParaRPr lang="en-US" sz="2800" dirty="0">
              <a:solidFill>
                <a:srgbClr val="0000FF"/>
              </a:solidFill>
              <a:latin typeface="Times New Roman" pitchFamily="18" charset="0"/>
              <a:cs typeface="Times New Roman" pitchFamily="18" charset="0"/>
            </a:endParaRPr>
          </a:p>
        </p:txBody>
      </p:sp>
      <p:sp>
        <p:nvSpPr>
          <p:cNvPr id="6" name="Rectangle 5"/>
          <p:cNvSpPr/>
          <p:nvPr/>
        </p:nvSpPr>
        <p:spPr>
          <a:xfrm>
            <a:off x="0" y="1066800"/>
            <a:ext cx="9144000" cy="5324535"/>
          </a:xfrm>
          <a:prstGeom prst="rect">
            <a:avLst/>
          </a:prstGeom>
        </p:spPr>
        <p:txBody>
          <a:bodyPr wrap="square">
            <a:spAutoFit/>
          </a:bodyPr>
          <a:lstStyle/>
          <a:p>
            <a:pPr>
              <a:spcBef>
                <a:spcPct val="20000"/>
              </a:spcBef>
            </a:pPr>
            <a:r>
              <a:rPr lang="en-US" sz="2000" dirty="0" smtClean="0">
                <a:latin typeface="Times New Roman" pitchFamily="18" charset="0"/>
                <a:cs typeface="Times New Roman" pitchFamily="18" charset="0"/>
              </a:rPr>
              <a:t>h. </a:t>
            </a:r>
            <a:r>
              <a:rPr lang="vi-VN" sz="2000" i="1" dirty="0" smtClean="0">
                <a:latin typeface="+mj-lt"/>
              </a:rPr>
              <a:t>Trong </a:t>
            </a:r>
            <a:r>
              <a:rPr lang="vi-VN" sz="2000" i="1" dirty="0">
                <a:latin typeface="+mj-lt"/>
              </a:rPr>
              <a:t>“ Truyện Kiều” có hai câu thơ tả cảnh mùa xuân rất đẹp</a:t>
            </a:r>
            <a:r>
              <a:rPr lang="vi-VN" sz="2000" i="1" dirty="0" smtClean="0">
                <a:latin typeface="+mj-lt"/>
              </a:rPr>
              <a:t>:“ </a:t>
            </a:r>
            <a:r>
              <a:rPr lang="vi-VN" sz="2000" i="1" dirty="0">
                <a:latin typeface="+mj-lt"/>
              </a:rPr>
              <a:t>Cỏ non xanh rợn chân </a:t>
            </a:r>
            <a:r>
              <a:rPr lang="vi-VN" sz="2000" i="1" dirty="0" smtClean="0">
                <a:latin typeface="+mj-lt"/>
              </a:rPr>
              <a:t>trời</a:t>
            </a:r>
            <a:r>
              <a:rPr lang="en-US" sz="2000" i="1" dirty="0" smtClean="0">
                <a:latin typeface="+mj-lt"/>
              </a:rPr>
              <a:t>/ </a:t>
            </a:r>
            <a:r>
              <a:rPr lang="vi-VN" sz="2000" i="1" dirty="0" smtClean="0">
                <a:latin typeface="+mj-lt"/>
              </a:rPr>
              <a:t>Cành </a:t>
            </a:r>
            <a:r>
              <a:rPr lang="vi-VN" sz="2000" i="1" dirty="0">
                <a:latin typeface="+mj-lt"/>
              </a:rPr>
              <a:t>lên trắng điểm một vài </a:t>
            </a:r>
            <a:r>
              <a:rPr lang="vi-VN" sz="2000" i="1" dirty="0" smtClean="0">
                <a:latin typeface="+mj-lt"/>
              </a:rPr>
              <a:t>b</a:t>
            </a:r>
            <a:r>
              <a:rPr lang="en-US" sz="2000" i="1" dirty="0" smtClean="0">
                <a:latin typeface="+mj-lt"/>
              </a:rPr>
              <a:t>ô</a:t>
            </a:r>
            <a:r>
              <a:rPr lang="vi-VN" sz="2000" i="1" dirty="0" smtClean="0">
                <a:latin typeface="+mj-lt"/>
              </a:rPr>
              <a:t>ng </a:t>
            </a:r>
            <a:r>
              <a:rPr lang="vi-VN" sz="2000" i="1" dirty="0">
                <a:latin typeface="+mj-lt"/>
              </a:rPr>
              <a:t>hoa</a:t>
            </a:r>
            <a:r>
              <a:rPr lang="vi-VN" sz="2000" i="1" dirty="0" smtClean="0">
                <a:latin typeface="+mj-lt"/>
              </a:rPr>
              <a:t>”.</a:t>
            </a:r>
            <a:br>
              <a:rPr lang="vi-VN" sz="2000" i="1" dirty="0" smtClean="0">
                <a:latin typeface="+mj-lt"/>
              </a:rPr>
            </a:br>
            <a:r>
              <a:rPr lang="vi-VN" sz="2000" i="1" dirty="0">
                <a:latin typeface="+mj-lt"/>
              </a:rPr>
              <a:t>Thơ cổ Trung Hoa cũng có hai câu thơ tả cảnh đầy ấn tượng</a:t>
            </a:r>
            <a:r>
              <a:rPr lang="vi-VN" sz="2000" i="1" dirty="0" smtClean="0">
                <a:latin typeface="+mj-lt"/>
              </a:rPr>
              <a:t>:“ </a:t>
            </a:r>
            <a:r>
              <a:rPr lang="vi-VN" sz="2000" i="1" dirty="0">
                <a:latin typeface="+mj-lt"/>
              </a:rPr>
              <a:t>Phương thảo liên thiên </a:t>
            </a:r>
            <a:r>
              <a:rPr lang="vi-VN" sz="2000" i="1" dirty="0" smtClean="0">
                <a:latin typeface="+mj-lt"/>
              </a:rPr>
              <a:t>bích</a:t>
            </a:r>
            <a:r>
              <a:rPr lang="en-US" sz="2000" i="1" dirty="0" smtClean="0">
                <a:latin typeface="+mj-lt"/>
              </a:rPr>
              <a:t>/ </a:t>
            </a:r>
            <a:r>
              <a:rPr lang="vi-VN" sz="2000" i="1" dirty="0" smtClean="0">
                <a:latin typeface="+mj-lt"/>
              </a:rPr>
              <a:t>Lê </a:t>
            </a:r>
            <a:r>
              <a:rPr lang="vi-VN" sz="2000" i="1" dirty="0">
                <a:latin typeface="+mj-lt"/>
              </a:rPr>
              <a:t>chi sổ điểm </a:t>
            </a:r>
            <a:r>
              <a:rPr lang="vi-VN" sz="2000" i="1" dirty="0" smtClean="0">
                <a:latin typeface="+mj-lt"/>
              </a:rPr>
              <a:t>hoa</a:t>
            </a:r>
            <a:r>
              <a:rPr lang="en-US" sz="2000" i="1" dirty="0" smtClean="0">
                <a:latin typeface="+mj-lt"/>
              </a:rPr>
              <a:t>”</a:t>
            </a:r>
            <a:r>
              <a:rPr lang="vi-VN" sz="2000" i="1" dirty="0" smtClean="0">
                <a:latin typeface="+mj-lt"/>
              </a:rPr>
              <a:t>.</a:t>
            </a:r>
            <a:br>
              <a:rPr lang="vi-VN" sz="2000" i="1" dirty="0" smtClean="0">
                <a:latin typeface="+mj-lt"/>
              </a:rPr>
            </a:br>
            <a:r>
              <a:rPr lang="vi-VN" sz="2000" i="1" dirty="0">
                <a:latin typeface="+mj-lt"/>
              </a:rPr>
              <a:t>…Tác giả Trung Quốc chỉ nói </a:t>
            </a:r>
            <a:r>
              <a:rPr lang="vi-VN" sz="2000" i="1" dirty="0" smtClean="0">
                <a:latin typeface="+mj-lt"/>
              </a:rPr>
              <a:t>:“Lê </a:t>
            </a:r>
            <a:r>
              <a:rPr lang="vi-VN" sz="2000" i="1" dirty="0">
                <a:latin typeface="+mj-lt"/>
              </a:rPr>
              <a:t>chi sổ điểm hoa” </a:t>
            </a:r>
            <a:r>
              <a:rPr lang="vi-VN" sz="2000" i="1" dirty="0" smtClean="0">
                <a:latin typeface="+mj-lt"/>
              </a:rPr>
              <a:t>(trên </a:t>
            </a:r>
            <a:r>
              <a:rPr lang="vi-VN" sz="2000" i="1" dirty="0">
                <a:latin typeface="+mj-lt"/>
              </a:rPr>
              <a:t>cành lê có mấy bông </a:t>
            </a:r>
            <a:r>
              <a:rPr lang="vi-VN" sz="2000" i="1" dirty="0" smtClean="0">
                <a:latin typeface="+mj-lt"/>
              </a:rPr>
              <a:t>hoa). </a:t>
            </a:r>
            <a:r>
              <a:rPr lang="vi-VN" sz="2000" i="1" dirty="0">
                <a:latin typeface="+mj-lt"/>
              </a:rPr>
              <a:t>Số hoa lê ít ỏi như bị chìm đi trong sắc cỏ ngút </a:t>
            </a:r>
            <a:r>
              <a:rPr lang="vi-VN" sz="2000" i="1" dirty="0" smtClean="0">
                <a:latin typeface="+mj-lt"/>
              </a:rPr>
              <a:t>ngàn. </a:t>
            </a:r>
            <a:r>
              <a:rPr lang="en-US" sz="2000" i="1" dirty="0" smtClean="0">
                <a:latin typeface="+mj-lt"/>
              </a:rPr>
              <a:t>N</a:t>
            </a:r>
            <a:r>
              <a:rPr lang="vi-VN" sz="2000" i="1" dirty="0" smtClean="0">
                <a:latin typeface="+mj-lt"/>
              </a:rPr>
              <a:t>hững </a:t>
            </a:r>
            <a:r>
              <a:rPr lang="vi-VN" sz="2000" i="1" dirty="0">
                <a:latin typeface="+mj-lt"/>
              </a:rPr>
              <a:t>bông lê yếu ớt bên lề đường như không thể đối chọi với cả một không gian trời đất bao la rộng </a:t>
            </a:r>
            <a:r>
              <a:rPr lang="vi-VN" sz="2000" i="1" dirty="0" smtClean="0">
                <a:latin typeface="+mj-lt"/>
              </a:rPr>
              <a:t>lớn. </a:t>
            </a:r>
            <a:r>
              <a:rPr lang="vi-VN" sz="2000" i="1" dirty="0">
                <a:latin typeface="+mj-lt"/>
              </a:rPr>
              <a:t>Nhưng những bông hoa trong thơ Nguyễn Du là hoàn toàn khác: “ Cành lê trắng điểm một vài bông hoa</a:t>
            </a:r>
            <a:r>
              <a:rPr lang="vi-VN" sz="2000" i="1" dirty="0" smtClean="0">
                <a:latin typeface="+mj-lt"/>
              </a:rPr>
              <a:t>”. </a:t>
            </a:r>
            <a:r>
              <a:rPr lang="vi-VN" sz="2000" i="1" dirty="0">
                <a:latin typeface="+mj-lt"/>
              </a:rPr>
              <a:t>Nếu như bức tranh xuân ấy lấy phông nền là màu xanh của của cỏ thì những bông hoa lê là một nét chấm phá vô cùng sinh động và tài </a:t>
            </a:r>
            <a:r>
              <a:rPr lang="vi-VN" sz="2000" i="1" dirty="0" smtClean="0">
                <a:latin typeface="+mj-lt"/>
              </a:rPr>
              <a:t>tình. </a:t>
            </a:r>
            <a:r>
              <a:rPr lang="vi-VN" sz="2000" i="1" dirty="0">
                <a:latin typeface="+mj-lt"/>
              </a:rPr>
              <a:t>Sắc trắng của bông hoa lê – cái sắc trắng chưa từng xuất hiện trong câu thơ cổ Trung Hoa- nổi bật trên nền xanh tạo ra thanh khiết trong sáng vô </a:t>
            </a:r>
            <a:r>
              <a:rPr lang="vi-VN" sz="2000" i="1" dirty="0" smtClean="0">
                <a:latin typeface="+mj-lt"/>
              </a:rPr>
              <a:t>cùng. </a:t>
            </a:r>
            <a:r>
              <a:rPr lang="vi-VN" sz="2000" i="1" dirty="0">
                <a:latin typeface="+mj-lt"/>
              </a:rPr>
              <a:t>Tuy chỉ là một vài chấm nhỏ trên bức tranh nhưng lại là điểm nhấn toả sáng và nổi bật trên bức tranh toàn </a:t>
            </a:r>
            <a:r>
              <a:rPr lang="vi-VN" sz="2000" i="1" dirty="0" smtClean="0">
                <a:latin typeface="+mj-lt"/>
              </a:rPr>
              <a:t>cảnh. </a:t>
            </a:r>
            <a:r>
              <a:rPr lang="vi-VN" sz="2000" i="1" dirty="0">
                <a:latin typeface="+mj-lt"/>
              </a:rPr>
              <a:t>Những bông hoa “trắng điểm” thể hiện sự tài tình gợi tả gợi cảm trong lời </a:t>
            </a:r>
            <a:r>
              <a:rPr lang="vi-VN" sz="2000" i="1" dirty="0" smtClean="0">
                <a:latin typeface="+mj-lt"/>
              </a:rPr>
              <a:t>thơ. </a:t>
            </a:r>
            <a:r>
              <a:rPr lang="vi-VN" sz="2000" i="1" dirty="0">
                <a:latin typeface="+mj-lt"/>
              </a:rPr>
              <a:t>Cành hoa lê như một cô thiếu nữ đang e ấp dịu </a:t>
            </a:r>
            <a:r>
              <a:rPr lang="vi-VN" sz="2000" i="1" dirty="0" smtClean="0">
                <a:latin typeface="+mj-lt"/>
              </a:rPr>
              <a:t>dàng. </a:t>
            </a:r>
            <a:r>
              <a:rPr lang="vi-VN" sz="2000" i="1" dirty="0">
                <a:latin typeface="+mj-lt"/>
              </a:rPr>
              <a:t>Câu thơ cũng thể hiện bản lĩnh hội hoạ của Nguyễn </a:t>
            </a:r>
            <a:r>
              <a:rPr lang="vi-VN" sz="2000" i="1" dirty="0" smtClean="0">
                <a:latin typeface="+mj-lt"/>
              </a:rPr>
              <a:t>Du. </a:t>
            </a:r>
            <a:r>
              <a:rPr lang="vi-VN" sz="2000" i="1" dirty="0">
                <a:latin typeface="+mj-lt"/>
              </a:rPr>
              <a:t>Hai sắc màu xanh và trắng hoà quyện với nhau trong bức tranh xuân vừa đẹp vừa dào dạt sức sống đầy xuân sắc, xuân hương và xuân </a:t>
            </a:r>
            <a:r>
              <a:rPr lang="vi-VN" sz="2000" i="1" dirty="0" smtClean="0">
                <a:latin typeface="+mj-lt"/>
              </a:rPr>
              <a:t>tình.</a:t>
            </a:r>
            <a:r>
              <a:rPr lang="en-US" sz="2000" i="1" dirty="0" smtClean="0">
                <a:solidFill>
                  <a:srgbClr val="0000FF"/>
                </a:solidFill>
                <a:latin typeface="+mj-lt"/>
                <a:cs typeface="Times New Roman" pitchFamily="18" charset="0"/>
              </a:rPr>
              <a:t> </a:t>
            </a:r>
            <a:endParaRPr lang="en-US" sz="2000" i="1" dirty="0">
              <a:solidFill>
                <a:srgbClr val="0000FF"/>
              </a:solidFill>
              <a:latin typeface="+mj-lt"/>
              <a:cs typeface="Times New Roman" pitchFamily="18" charset="0"/>
            </a:endParaRPr>
          </a:p>
        </p:txBody>
      </p:sp>
      <p:sp>
        <p:nvSpPr>
          <p:cNvPr id="9" name="Rectangle 8"/>
          <p:cNvSpPr/>
          <p:nvPr/>
        </p:nvSpPr>
        <p:spPr>
          <a:xfrm>
            <a:off x="5791200" y="6248400"/>
            <a:ext cx="8839200" cy="553998"/>
          </a:xfrm>
          <a:prstGeom prst="rect">
            <a:avLst/>
          </a:prstGeom>
        </p:spPr>
        <p:txBody>
          <a:bodyPr wrap="square">
            <a:spAutoFit/>
          </a:bodyPr>
          <a:lstStyle/>
          <a:p>
            <a:pPr lvl="0">
              <a:spcBef>
                <a:spcPct val="20000"/>
              </a:spcBef>
            </a:pPr>
            <a:endParaRPr lang="en-US" sz="3000" b="1" dirty="0">
              <a:solidFill>
                <a:srgbClr val="FF0000"/>
              </a:solidFill>
              <a:latin typeface="Times New Roman" pitchFamily="18" charset="0"/>
              <a:cs typeface="Times New Roman" pitchFamily="18" charset="0"/>
            </a:endParaRPr>
          </a:p>
        </p:txBody>
      </p:sp>
      <p:sp>
        <p:nvSpPr>
          <p:cNvPr id="8" name="Content Placeholder 2"/>
          <p:cNvSpPr txBox="1">
            <a:spLocks/>
          </p:cNvSpPr>
          <p:nvPr/>
        </p:nvSpPr>
        <p:spPr>
          <a:xfrm>
            <a:off x="2133600" y="6324600"/>
            <a:ext cx="82296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b="1" dirty="0" smtClean="0">
                <a:solidFill>
                  <a:srgbClr val="FF0000"/>
                </a:solidFill>
                <a:latin typeface="Times New Roman" pitchFamily="18" charset="0"/>
                <a:cs typeface="Times New Roman" pitchFamily="18" charset="0"/>
              </a:rPr>
              <a:t>ĐOẠN BẮC CẦU</a:t>
            </a:r>
            <a:endParaRPr kumimoji="0" lang="en-US" sz="32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checkerboard(across)">
                                      <p:cBhvr>
                                        <p:cTn id="13"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solidFill>
                  <a:srgbClr val="FF0000"/>
                </a:solidFill>
                <a:latin typeface="Times New Roman" pitchFamily="18" charset="0"/>
                <a:cs typeface="Times New Roman" pitchFamily="18" charset="0"/>
              </a:rPr>
              <a:t>BÀI TẬP THỰC HÀNH</a:t>
            </a:r>
            <a:endParaRPr lang="en-US" sz="6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685800"/>
          </a:xfrm>
        </p:spPr>
        <p:txBody>
          <a:bodyPr>
            <a:normAutofit/>
          </a:bodyPr>
          <a:lstStyle/>
          <a:p>
            <a:pPr>
              <a:buNone/>
            </a:pPr>
            <a:r>
              <a:rPr lang="en-US" dirty="0" err="1" smtClean="0">
                <a:solidFill>
                  <a:srgbClr val="0000FF"/>
                </a:solidFill>
                <a:latin typeface="Times New Roman" pitchFamily="18" charset="0"/>
                <a:cs typeface="Times New Roman" pitchFamily="18" charset="0"/>
              </a:rPr>
              <a:t>Bài</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tập</a:t>
            </a:r>
            <a:r>
              <a:rPr lang="en-US" dirty="0" smtClean="0">
                <a:solidFill>
                  <a:srgbClr val="0000FF"/>
                </a:solidFill>
                <a:latin typeface="Times New Roman" pitchFamily="18" charset="0"/>
                <a:cs typeface="Times New Roman" pitchFamily="18" charset="0"/>
              </a:rPr>
              <a:t> 1: </a:t>
            </a:r>
            <a:r>
              <a:rPr lang="en-US" dirty="0" err="1" smtClean="0">
                <a:solidFill>
                  <a:srgbClr val="0000FF"/>
                </a:solidFill>
                <a:latin typeface="Times New Roman" pitchFamily="18" charset="0"/>
                <a:cs typeface="Times New Roman" pitchFamily="18" charset="0"/>
              </a:rPr>
              <a:t>Nhận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diện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hình</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thức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các</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đoạn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văn</a:t>
            </a:r>
            <a:r>
              <a:rPr lang="en-US" dirty="0" smtClean="0">
                <a:solidFill>
                  <a:srgbClr val="0000FF"/>
                </a:solidFill>
                <a:latin typeface="Times New Roman" pitchFamily="18" charset="0"/>
                <a:cs typeface="Times New Roman" pitchFamily="18" charset="0"/>
              </a:rPr>
              <a:t> </a:t>
            </a:r>
            <a:r>
              <a:rPr lang="en-US" dirty="0" err="1" smtClean="0">
                <a:solidFill>
                  <a:srgbClr val="0000FF"/>
                </a:solidFill>
                <a:latin typeface="Times New Roman" pitchFamily="18" charset="0"/>
                <a:cs typeface="Times New Roman" pitchFamily="18" charset="0"/>
              </a:rPr>
              <a:t>sau</a:t>
            </a:r>
            <a:r>
              <a:rPr lang="en-US" dirty="0" smtClean="0">
                <a:solidFill>
                  <a:srgbClr val="0000FF"/>
                </a:solidFill>
                <a:latin typeface="Times New Roman" pitchFamily="18" charset="0"/>
                <a:cs typeface="Times New Roman" pitchFamily="18" charset="0"/>
              </a:rPr>
              <a:t>:</a:t>
            </a:r>
            <a:endParaRPr lang="en-US" dirty="0">
              <a:solidFill>
                <a:srgbClr val="0000FF"/>
              </a:solidFill>
              <a:latin typeface="Times New Roman" pitchFamily="18" charset="0"/>
              <a:cs typeface="Times New Roman" pitchFamily="18" charset="0"/>
            </a:endParaRPr>
          </a:p>
        </p:txBody>
      </p:sp>
      <p:sp>
        <p:nvSpPr>
          <p:cNvPr id="4" name="Content Placeholder 2"/>
          <p:cNvSpPr txBox="1">
            <a:spLocks/>
          </p:cNvSpPr>
          <p:nvPr/>
        </p:nvSpPr>
        <p:spPr>
          <a:xfrm>
            <a:off x="228600" y="1295400"/>
            <a:ext cx="8763000" cy="3048000"/>
          </a:xfrm>
          <a:prstGeom prst="rect">
            <a:avLst/>
          </a:prstGeom>
        </p:spPr>
        <p:txBody>
          <a:bodyPr vert="horz" lIns="91440" tIns="45720" rIns="91440" bIns="45720" rtlCol="0">
            <a:noAutofit/>
          </a:bodyPr>
          <a:lstStyle/>
          <a:p>
            <a:pPr lvl="0">
              <a:spcBef>
                <a:spcPct val="20000"/>
              </a:spcBef>
            </a:pPr>
            <a:endParaRPr kumimoji="0" lang="en-US" sz="2400" b="0" i="0" u="none" strike="noStrike" kern="1200" cap="none" spc="0" normalizeH="0" baseline="0" noProof="0" dirty="0" smtClean="0">
              <a:ln>
                <a:noFill/>
              </a:ln>
              <a:solidFill>
                <a:srgbClr val="0000FF"/>
              </a:solidFill>
              <a:effectLst/>
              <a:uLnTx/>
              <a:uFillTx/>
              <a:latin typeface="+mj-lt"/>
              <a:cs typeface="Times New Roman" pitchFamily="18" charset="0"/>
            </a:endParaRPr>
          </a:p>
        </p:txBody>
      </p:sp>
      <p:sp>
        <p:nvSpPr>
          <p:cNvPr id="5" name="Content Placeholder 2"/>
          <p:cNvSpPr txBox="1">
            <a:spLocks/>
          </p:cNvSpPr>
          <p:nvPr/>
        </p:nvSpPr>
        <p:spPr>
          <a:xfrm>
            <a:off x="533400" y="4648200"/>
            <a:ext cx="8382000" cy="2590800"/>
          </a:xfrm>
          <a:prstGeom prst="rect">
            <a:avLst/>
          </a:prstGeom>
        </p:spPr>
        <p:txBody>
          <a:bodyPr vert="horz" lIns="91440" tIns="45720" rIns="91440" bIns="45720" rtlCol="0">
            <a:noAutofit/>
          </a:bodyPr>
          <a:lstStyle/>
          <a:p>
            <a:pPr marL="342900" lvl="0" indent="-342900">
              <a:spcBef>
                <a:spcPct val="20000"/>
              </a:spcBef>
            </a:pPr>
            <a:endParaRPr lang="en-US" sz="2800" dirty="0">
              <a:solidFill>
                <a:srgbClr val="0000FF"/>
              </a:solidFill>
              <a:latin typeface="Times New Roman" pitchFamily="18" charset="0"/>
              <a:cs typeface="Times New Roman" pitchFamily="18" charset="0"/>
            </a:endParaRPr>
          </a:p>
        </p:txBody>
      </p:sp>
      <p:sp>
        <p:nvSpPr>
          <p:cNvPr id="6" name="Rectangle 5"/>
          <p:cNvSpPr/>
          <p:nvPr/>
        </p:nvSpPr>
        <p:spPr>
          <a:xfrm>
            <a:off x="0" y="2128897"/>
            <a:ext cx="9144000" cy="2062103"/>
          </a:xfrm>
          <a:prstGeom prst="rect">
            <a:avLst/>
          </a:prstGeom>
        </p:spPr>
        <p:txBody>
          <a:bodyPr wrap="square">
            <a:spAutoFit/>
          </a:bodyPr>
          <a:lstStyle/>
          <a:p>
            <a:pPr>
              <a:spcBef>
                <a:spcPct val="20000"/>
              </a:spcBef>
            </a:pPr>
            <a:r>
              <a:rPr lang="en-US" sz="3200" dirty="0" err="1" smtClean="0">
                <a:latin typeface="Times New Roman" pitchFamily="18" charset="0"/>
                <a:cs typeface="Times New Roman" pitchFamily="18" charset="0"/>
              </a:rPr>
              <a:t>i</a:t>
            </a:r>
            <a:r>
              <a:rPr lang="en-US" sz="3200" dirty="0" smtClean="0">
                <a:latin typeface="Times New Roman" pitchFamily="18" charset="0"/>
                <a:cs typeface="Times New Roman" pitchFamily="18" charset="0"/>
              </a:rPr>
              <a:t>. </a:t>
            </a:r>
            <a:r>
              <a:rPr lang="vi-VN" sz="3200" i="1" dirty="0" smtClean="0">
                <a:latin typeface="+mj-lt"/>
              </a:rPr>
              <a:t>Mọi </a:t>
            </a:r>
            <a:r>
              <a:rPr lang="vi-VN" sz="3200" i="1" dirty="0">
                <a:latin typeface="+mj-lt"/>
              </a:rPr>
              <a:t>tiếng động trong nông trường đã im bặt từ lâu. Những quả đồi trọc </a:t>
            </a:r>
            <a:r>
              <a:rPr lang="vi-VN" sz="3200" i="1" dirty="0" smtClean="0">
                <a:latin typeface="+mj-lt"/>
              </a:rPr>
              <a:t>n</a:t>
            </a:r>
            <a:r>
              <a:rPr lang="en-US" sz="3200" i="1" dirty="0" smtClean="0">
                <a:latin typeface="Times New Roman" pitchFamily="18" charset="0"/>
                <a:cs typeface="Times New Roman" pitchFamily="18" charset="0"/>
              </a:rPr>
              <a:t>ằ</a:t>
            </a:r>
            <a:r>
              <a:rPr lang="vi-VN" sz="3200" i="1" dirty="0" smtClean="0">
                <a:latin typeface="+mj-lt"/>
              </a:rPr>
              <a:t>m </a:t>
            </a:r>
            <a:r>
              <a:rPr lang="vi-VN" sz="3200" i="1" dirty="0">
                <a:latin typeface="+mj-lt"/>
              </a:rPr>
              <a:t>gối đầu vào nhau ngủ im lìm – chỉ có gió và bóng tối vẫn thì thào đi lại. Hơi lạnh trên khắp mọi nẻo căm căm. </a:t>
            </a:r>
            <a:r>
              <a:rPr lang="vi-VN" sz="3200" dirty="0">
                <a:solidFill>
                  <a:srgbClr val="00B050"/>
                </a:solidFill>
                <a:latin typeface="+mj-lt"/>
              </a:rPr>
              <a:t>(Hồ Phương)</a:t>
            </a:r>
            <a:r>
              <a:rPr lang="en-US" sz="3200" dirty="0" smtClean="0">
                <a:solidFill>
                  <a:srgbClr val="00B050"/>
                </a:solidFill>
                <a:latin typeface="+mj-lt"/>
                <a:cs typeface="Times New Roman" pitchFamily="18" charset="0"/>
              </a:rPr>
              <a:t> </a:t>
            </a:r>
            <a:endParaRPr lang="en-US" sz="3200" dirty="0">
              <a:solidFill>
                <a:srgbClr val="00B050"/>
              </a:solidFill>
              <a:latin typeface="+mj-lt"/>
              <a:cs typeface="Times New Roman" pitchFamily="18" charset="0"/>
            </a:endParaRPr>
          </a:p>
        </p:txBody>
      </p:sp>
      <p:sp>
        <p:nvSpPr>
          <p:cNvPr id="9" name="Rectangle 8"/>
          <p:cNvSpPr/>
          <p:nvPr/>
        </p:nvSpPr>
        <p:spPr>
          <a:xfrm>
            <a:off x="152400" y="5562600"/>
            <a:ext cx="8839200" cy="707886"/>
          </a:xfrm>
          <a:prstGeom prst="rect">
            <a:avLst/>
          </a:prstGeom>
        </p:spPr>
        <p:txBody>
          <a:bodyPr wrap="square">
            <a:spAutoFit/>
          </a:bodyPr>
          <a:lstStyle/>
          <a:p>
            <a:pPr lvl="0" algn="ctr">
              <a:spcBef>
                <a:spcPct val="20000"/>
              </a:spcBef>
            </a:pPr>
            <a:endParaRPr lang="en-US" sz="4000" b="1" dirty="0">
              <a:solidFill>
                <a:srgbClr val="FF0000"/>
              </a:solidFill>
              <a:latin typeface="Times New Roman" pitchFamily="18" charset="0"/>
              <a:cs typeface="Times New Roman" pitchFamily="18" charset="0"/>
            </a:endParaRPr>
          </a:p>
        </p:txBody>
      </p:sp>
      <p:sp>
        <p:nvSpPr>
          <p:cNvPr id="8" name="Content Placeholder 2"/>
          <p:cNvSpPr txBox="1">
            <a:spLocks/>
          </p:cNvSpPr>
          <p:nvPr/>
        </p:nvSpPr>
        <p:spPr>
          <a:xfrm>
            <a:off x="457200" y="4495800"/>
            <a:ext cx="82296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b="1" dirty="0" smtClean="0">
                <a:solidFill>
                  <a:srgbClr val="FF0000"/>
                </a:solidFill>
                <a:latin typeface="Times New Roman" pitchFamily="18" charset="0"/>
                <a:cs typeface="Times New Roman" pitchFamily="18" charset="0"/>
              </a:rPr>
              <a:t>ĐOẠN SONG HÀNH</a:t>
            </a:r>
            <a:endParaRPr kumimoji="0" lang="en-US" sz="32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checkerboard(across)">
                                      <p:cBhvr>
                                        <p:cTn id="13"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dirty="0" smtClean="0">
                <a:solidFill>
                  <a:srgbClr val="FF0000"/>
                </a:solidFill>
                <a:latin typeface="Times New Roman" pitchFamily="18" charset="0"/>
                <a:cs typeface="Times New Roman" pitchFamily="18" charset="0"/>
              </a:rPr>
              <a:t>BÀI TẬP THỰC HÀNH</a:t>
            </a:r>
            <a:endParaRPr lang="en-US" sz="6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685800"/>
          </a:xfrm>
        </p:spPr>
        <p:txBody>
          <a:bodyPr>
            <a:noAutofit/>
          </a:bodyPr>
          <a:lstStyle/>
          <a:p>
            <a:pPr>
              <a:buNone/>
            </a:pPr>
            <a:r>
              <a:rPr lang="en-US" sz="4000" dirty="0" err="1" smtClean="0">
                <a:solidFill>
                  <a:srgbClr val="0000FF"/>
                </a:solidFill>
                <a:latin typeface="Times New Roman" pitchFamily="18" charset="0"/>
                <a:cs typeface="Times New Roman" pitchFamily="18" charset="0"/>
              </a:rPr>
              <a:t>Bài</a:t>
            </a:r>
            <a:r>
              <a:rPr lang="en-US" sz="4000" dirty="0" smtClean="0">
                <a:solidFill>
                  <a:srgbClr val="0000FF"/>
                </a:solidFill>
                <a:latin typeface="Times New Roman" pitchFamily="18" charset="0"/>
                <a:cs typeface="Times New Roman" pitchFamily="18" charset="0"/>
              </a:rPr>
              <a:t> </a:t>
            </a:r>
            <a:r>
              <a:rPr lang="en-US" sz="4000" dirty="0" err="1" smtClean="0">
                <a:solidFill>
                  <a:srgbClr val="0000FF"/>
                </a:solidFill>
                <a:latin typeface="Times New Roman" pitchFamily="18" charset="0"/>
                <a:cs typeface="Times New Roman" pitchFamily="18" charset="0"/>
              </a:rPr>
              <a:t>tập</a:t>
            </a:r>
            <a:r>
              <a:rPr lang="en-US" sz="4000" dirty="0" smtClean="0">
                <a:solidFill>
                  <a:srgbClr val="0000FF"/>
                </a:solidFill>
                <a:latin typeface="Times New Roman" pitchFamily="18" charset="0"/>
                <a:cs typeface="Times New Roman" pitchFamily="18" charset="0"/>
              </a:rPr>
              <a:t> 2: </a:t>
            </a:r>
            <a:r>
              <a:rPr lang="en-US" sz="4000" dirty="0" err="1" smtClean="0">
                <a:solidFill>
                  <a:srgbClr val="0000FF"/>
                </a:solidFill>
                <a:latin typeface="Times New Roman" pitchFamily="18" charset="0"/>
                <a:cs typeface="Times New Roman" pitchFamily="18" charset="0"/>
              </a:rPr>
              <a:t>Thực</a:t>
            </a:r>
            <a:r>
              <a:rPr lang="en-US" sz="4000" dirty="0" smtClean="0">
                <a:solidFill>
                  <a:srgbClr val="0000FF"/>
                </a:solidFill>
                <a:latin typeface="Times New Roman" pitchFamily="18" charset="0"/>
                <a:cs typeface="Times New Roman" pitchFamily="18" charset="0"/>
              </a:rPr>
              <a:t> </a:t>
            </a:r>
            <a:r>
              <a:rPr lang="en-US" sz="4000" dirty="0" err="1" smtClean="0">
                <a:solidFill>
                  <a:srgbClr val="0000FF"/>
                </a:solidFill>
                <a:latin typeface="Times New Roman" pitchFamily="18" charset="0"/>
                <a:cs typeface="Times New Roman" pitchFamily="18" charset="0"/>
              </a:rPr>
              <a:t>hành</a:t>
            </a:r>
            <a:r>
              <a:rPr lang="en-US" sz="4000" dirty="0" smtClean="0">
                <a:solidFill>
                  <a:srgbClr val="0000FF"/>
                </a:solidFill>
                <a:latin typeface="Times New Roman" pitchFamily="18" charset="0"/>
                <a:cs typeface="Times New Roman" pitchFamily="18" charset="0"/>
              </a:rPr>
              <a:t> </a:t>
            </a:r>
            <a:r>
              <a:rPr lang="en-US" sz="4000" dirty="0" err="1" smtClean="0">
                <a:solidFill>
                  <a:srgbClr val="0000FF"/>
                </a:solidFill>
                <a:latin typeface="Times New Roman" pitchFamily="18" charset="0"/>
                <a:cs typeface="Times New Roman" pitchFamily="18" charset="0"/>
              </a:rPr>
              <a:t>xây</a:t>
            </a:r>
            <a:r>
              <a:rPr lang="en-US" sz="4000" dirty="0" smtClean="0">
                <a:solidFill>
                  <a:srgbClr val="0000FF"/>
                </a:solidFill>
                <a:latin typeface="Times New Roman" pitchFamily="18" charset="0"/>
                <a:cs typeface="Times New Roman" pitchFamily="18" charset="0"/>
              </a:rPr>
              <a:t> </a:t>
            </a:r>
            <a:r>
              <a:rPr lang="en-US" sz="4000" dirty="0" err="1" smtClean="0">
                <a:solidFill>
                  <a:srgbClr val="0000FF"/>
                </a:solidFill>
                <a:latin typeface="Times New Roman" pitchFamily="18" charset="0"/>
                <a:cs typeface="Times New Roman" pitchFamily="18" charset="0"/>
              </a:rPr>
              <a:t>dựng</a:t>
            </a:r>
            <a:r>
              <a:rPr lang="en-US" sz="4000" dirty="0" smtClean="0">
                <a:solidFill>
                  <a:srgbClr val="0000FF"/>
                </a:solidFill>
                <a:latin typeface="Times New Roman" pitchFamily="18" charset="0"/>
                <a:cs typeface="Times New Roman" pitchFamily="18" charset="0"/>
              </a:rPr>
              <a:t> </a:t>
            </a:r>
            <a:r>
              <a:rPr lang="en-US" sz="4000" dirty="0" err="1" smtClean="0">
                <a:solidFill>
                  <a:srgbClr val="0000FF"/>
                </a:solidFill>
                <a:latin typeface="Times New Roman" pitchFamily="18" charset="0"/>
                <a:cs typeface="Times New Roman" pitchFamily="18" charset="0"/>
              </a:rPr>
              <a:t>đoạn</a:t>
            </a:r>
            <a:r>
              <a:rPr lang="en-US" sz="4000" dirty="0" smtClean="0">
                <a:solidFill>
                  <a:srgbClr val="0000FF"/>
                </a:solidFill>
                <a:latin typeface="Times New Roman" pitchFamily="18" charset="0"/>
                <a:cs typeface="Times New Roman" pitchFamily="18" charset="0"/>
              </a:rPr>
              <a:t> </a:t>
            </a:r>
            <a:r>
              <a:rPr lang="en-US" sz="4000" dirty="0" err="1" smtClean="0">
                <a:solidFill>
                  <a:srgbClr val="0000FF"/>
                </a:solidFill>
                <a:latin typeface="Times New Roman" pitchFamily="18" charset="0"/>
                <a:cs typeface="Times New Roman" pitchFamily="18" charset="0"/>
              </a:rPr>
              <a:t>văn</a:t>
            </a:r>
            <a:r>
              <a:rPr lang="en-US" sz="4000" dirty="0" smtClean="0">
                <a:solidFill>
                  <a:srgbClr val="0000FF"/>
                </a:solidFill>
                <a:latin typeface="Times New Roman" pitchFamily="18" charset="0"/>
                <a:cs typeface="Times New Roman" pitchFamily="18" charset="0"/>
              </a:rPr>
              <a:t> </a:t>
            </a:r>
            <a:r>
              <a:rPr lang="en-US" sz="4000" dirty="0" err="1" smtClean="0">
                <a:solidFill>
                  <a:srgbClr val="0000FF"/>
                </a:solidFill>
                <a:latin typeface="Times New Roman" pitchFamily="18" charset="0"/>
                <a:cs typeface="Times New Roman" pitchFamily="18" charset="0"/>
              </a:rPr>
              <a:t>theo</a:t>
            </a:r>
            <a:r>
              <a:rPr lang="en-US" sz="4000" dirty="0" smtClean="0">
                <a:solidFill>
                  <a:srgbClr val="0000FF"/>
                </a:solidFill>
                <a:latin typeface="Times New Roman" pitchFamily="18" charset="0"/>
                <a:cs typeface="Times New Roman" pitchFamily="18" charset="0"/>
              </a:rPr>
              <a:t> </a:t>
            </a:r>
            <a:r>
              <a:rPr lang="en-US" sz="4000" dirty="0" err="1" smtClean="0">
                <a:solidFill>
                  <a:srgbClr val="0000FF"/>
                </a:solidFill>
                <a:latin typeface="Times New Roman" pitchFamily="18" charset="0"/>
                <a:cs typeface="Times New Roman" pitchFamily="18" charset="0"/>
              </a:rPr>
              <a:t>các</a:t>
            </a:r>
            <a:r>
              <a:rPr lang="en-US" sz="4000" dirty="0" smtClean="0">
                <a:solidFill>
                  <a:srgbClr val="0000FF"/>
                </a:solidFill>
                <a:latin typeface="Times New Roman" pitchFamily="18" charset="0"/>
                <a:cs typeface="Times New Roman" pitchFamily="18" charset="0"/>
              </a:rPr>
              <a:t> </a:t>
            </a:r>
            <a:r>
              <a:rPr lang="en-US" sz="4000" dirty="0" err="1" smtClean="0">
                <a:solidFill>
                  <a:srgbClr val="0000FF"/>
                </a:solidFill>
                <a:latin typeface="Times New Roman" pitchFamily="18" charset="0"/>
                <a:cs typeface="Times New Roman" pitchFamily="18" charset="0"/>
              </a:rPr>
              <a:t>hình</a:t>
            </a:r>
            <a:r>
              <a:rPr lang="en-US" sz="4000" dirty="0" smtClean="0">
                <a:solidFill>
                  <a:srgbClr val="0000FF"/>
                </a:solidFill>
                <a:latin typeface="Times New Roman" pitchFamily="18" charset="0"/>
                <a:cs typeface="Times New Roman" pitchFamily="18" charset="0"/>
              </a:rPr>
              <a:t> </a:t>
            </a:r>
            <a:r>
              <a:rPr lang="en-US" sz="4000" dirty="0" err="1" smtClean="0">
                <a:solidFill>
                  <a:srgbClr val="0000FF"/>
                </a:solidFill>
                <a:latin typeface="Times New Roman" pitchFamily="18" charset="0"/>
                <a:cs typeface="Times New Roman" pitchFamily="18" charset="0"/>
              </a:rPr>
              <a:t>thức</a:t>
            </a:r>
            <a:r>
              <a:rPr lang="en-US" sz="4000" dirty="0" smtClean="0">
                <a:solidFill>
                  <a:srgbClr val="0000FF"/>
                </a:solidFill>
                <a:latin typeface="Times New Roman" pitchFamily="18" charset="0"/>
                <a:cs typeface="Times New Roman" pitchFamily="18" charset="0"/>
              </a:rPr>
              <a:t> </a:t>
            </a:r>
            <a:r>
              <a:rPr lang="en-US" sz="4000" dirty="0" err="1" smtClean="0">
                <a:solidFill>
                  <a:srgbClr val="0000FF"/>
                </a:solidFill>
                <a:latin typeface="Times New Roman" pitchFamily="18" charset="0"/>
                <a:cs typeface="Times New Roman" pitchFamily="18" charset="0"/>
              </a:rPr>
              <a:t>đã</a:t>
            </a:r>
            <a:r>
              <a:rPr lang="en-US" sz="4000" dirty="0" smtClean="0">
                <a:solidFill>
                  <a:srgbClr val="0000FF"/>
                </a:solidFill>
                <a:latin typeface="Times New Roman" pitchFamily="18" charset="0"/>
                <a:cs typeface="Times New Roman" pitchFamily="18" charset="0"/>
              </a:rPr>
              <a:t> </a:t>
            </a:r>
            <a:r>
              <a:rPr lang="en-US" sz="4000" dirty="0" err="1" smtClean="0">
                <a:solidFill>
                  <a:srgbClr val="0000FF"/>
                </a:solidFill>
                <a:latin typeface="Times New Roman" pitchFamily="18" charset="0"/>
                <a:cs typeface="Times New Roman" pitchFamily="18" charset="0"/>
              </a:rPr>
              <a:t>học</a:t>
            </a:r>
            <a:endParaRPr lang="en-US" sz="4000" dirty="0">
              <a:solidFill>
                <a:srgbClr val="0000FF"/>
              </a:solidFill>
              <a:latin typeface="Times New Roman" pitchFamily="18" charset="0"/>
              <a:cs typeface="Times New Roman" pitchFamily="18" charset="0"/>
            </a:endParaRPr>
          </a:p>
        </p:txBody>
      </p:sp>
      <p:sp>
        <p:nvSpPr>
          <p:cNvPr id="4" name="Content Placeholder 2"/>
          <p:cNvSpPr txBox="1">
            <a:spLocks/>
          </p:cNvSpPr>
          <p:nvPr/>
        </p:nvSpPr>
        <p:spPr>
          <a:xfrm>
            <a:off x="228600" y="1295400"/>
            <a:ext cx="8763000" cy="3048000"/>
          </a:xfrm>
          <a:prstGeom prst="rect">
            <a:avLst/>
          </a:prstGeom>
        </p:spPr>
        <p:txBody>
          <a:bodyPr vert="horz" lIns="91440" tIns="45720" rIns="91440" bIns="45720" rtlCol="0">
            <a:noAutofit/>
          </a:bodyPr>
          <a:lstStyle/>
          <a:p>
            <a:pPr lvl="0">
              <a:spcBef>
                <a:spcPct val="20000"/>
              </a:spcBef>
            </a:pPr>
            <a:endParaRPr kumimoji="0" lang="en-US" sz="2400" b="0" i="0" u="none" strike="noStrike" kern="1200" cap="none" spc="0" normalizeH="0" baseline="0" noProof="0" dirty="0" smtClean="0">
              <a:ln>
                <a:noFill/>
              </a:ln>
              <a:solidFill>
                <a:srgbClr val="0000FF"/>
              </a:solidFill>
              <a:effectLst/>
              <a:uLnTx/>
              <a:uFillTx/>
              <a:latin typeface="+mj-lt"/>
              <a:cs typeface="Times New Roman" pitchFamily="18" charset="0"/>
            </a:endParaRPr>
          </a:p>
        </p:txBody>
      </p:sp>
      <p:sp>
        <p:nvSpPr>
          <p:cNvPr id="5" name="Content Placeholder 2"/>
          <p:cNvSpPr txBox="1">
            <a:spLocks/>
          </p:cNvSpPr>
          <p:nvPr/>
        </p:nvSpPr>
        <p:spPr>
          <a:xfrm>
            <a:off x="533400" y="4648200"/>
            <a:ext cx="8382000" cy="2590800"/>
          </a:xfrm>
          <a:prstGeom prst="rect">
            <a:avLst/>
          </a:prstGeom>
        </p:spPr>
        <p:txBody>
          <a:bodyPr vert="horz" lIns="91440" tIns="45720" rIns="91440" bIns="45720" rtlCol="0">
            <a:noAutofit/>
          </a:bodyPr>
          <a:lstStyle/>
          <a:p>
            <a:pPr marL="342900" lvl="0" indent="-342900">
              <a:spcBef>
                <a:spcPct val="20000"/>
              </a:spcBef>
            </a:pPr>
            <a:endParaRPr lang="en-US" sz="2800" dirty="0">
              <a:solidFill>
                <a:srgbClr val="0000FF"/>
              </a:solidFill>
              <a:latin typeface="Times New Roman" pitchFamily="18" charset="0"/>
              <a:cs typeface="Times New Roman" pitchFamily="18" charset="0"/>
            </a:endParaRPr>
          </a:p>
        </p:txBody>
      </p:sp>
      <p:sp>
        <p:nvSpPr>
          <p:cNvPr id="9" name="Rectangle 8"/>
          <p:cNvSpPr/>
          <p:nvPr/>
        </p:nvSpPr>
        <p:spPr>
          <a:xfrm>
            <a:off x="152400" y="5562600"/>
            <a:ext cx="8839200" cy="707886"/>
          </a:xfrm>
          <a:prstGeom prst="rect">
            <a:avLst/>
          </a:prstGeom>
        </p:spPr>
        <p:txBody>
          <a:bodyPr wrap="square">
            <a:spAutoFit/>
          </a:bodyPr>
          <a:lstStyle/>
          <a:p>
            <a:pPr lvl="0" algn="ctr">
              <a:spcBef>
                <a:spcPct val="20000"/>
              </a:spcBef>
            </a:pPr>
            <a:r>
              <a:rPr lang="en-US" sz="4000" b="1" dirty="0" smtClean="0">
                <a:solidFill>
                  <a:srgbClr val="FF0000"/>
                </a:solidFill>
                <a:latin typeface="Times New Roman" pitchFamily="18" charset="0"/>
                <a:cs typeface="Times New Roman" pitchFamily="18" charset="0"/>
              </a:rPr>
              <a:t>CHÚC CÁC EM HỌC TỐT</a:t>
            </a:r>
            <a:endParaRPr lang="en-US" sz="4000" b="1" dirty="0">
              <a:solidFill>
                <a:srgbClr val="FF0000"/>
              </a:solidFill>
              <a:latin typeface="Times New Roman" pitchFamily="18" charset="0"/>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dissolv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solidFill>
                  <a:srgbClr val="0000FF"/>
                </a:solidFill>
                <a:latin typeface="Times New Roman" pitchFamily="18" charset="0"/>
                <a:cs typeface="Times New Roman" pitchFamily="18" charset="0"/>
              </a:rPr>
              <a:t>1. ĐOẠN VĂN DIỄN DỊCH</a:t>
            </a:r>
            <a:br>
              <a:rPr lang="en-US" b="1" dirty="0" smtClean="0">
                <a:solidFill>
                  <a:srgbClr val="0000FF"/>
                </a:solidFill>
                <a:latin typeface="Times New Roman" pitchFamily="18" charset="0"/>
                <a:cs typeface="Times New Roman" pitchFamily="18" charset="0"/>
              </a:rPr>
            </a:br>
            <a:r>
              <a:rPr lang="en-US" sz="3100" b="1" dirty="0" smtClean="0">
                <a:solidFill>
                  <a:srgbClr val="0000FF"/>
                </a:solidFill>
                <a:latin typeface="Times New Roman" pitchFamily="18" charset="0"/>
                <a:cs typeface="Times New Roman" pitchFamily="18" charset="0"/>
              </a:rPr>
              <a:t>(CÓ CÂU CHỦ ĐỀ) </a:t>
            </a:r>
            <a:r>
              <a:rPr lang="en-US" dirty="0" smtClean="0">
                <a:solidFill>
                  <a:srgbClr val="0000FF"/>
                </a:solidFill>
                <a:latin typeface="Times New Roman" pitchFamily="18" charset="0"/>
                <a:cs typeface="Times New Roman" pitchFamily="18" charset="0"/>
              </a:rPr>
              <a:t/>
            </a:r>
            <a:br>
              <a:rPr lang="en-US" dirty="0" smtClean="0">
                <a:solidFill>
                  <a:srgbClr val="0000FF"/>
                </a:solidFill>
                <a:latin typeface="Times New Roman" pitchFamily="18" charset="0"/>
                <a:cs typeface="Times New Roman" pitchFamily="18" charset="0"/>
              </a:rPr>
            </a:br>
            <a:r>
              <a:rPr lang="vi-VN" b="1" dirty="0" smtClean="0">
                <a:solidFill>
                  <a:srgbClr val="FF0000"/>
                </a:solidFill>
              </a:rPr>
              <a:t/>
            </a:r>
            <a:br>
              <a:rPr lang="vi-VN" b="1" dirty="0" smtClean="0">
                <a:solidFill>
                  <a:srgbClr val="FF0000"/>
                </a:solidFill>
              </a:rPr>
            </a:br>
            <a:endParaRPr lang="en-US" b="1" dirty="0">
              <a:solidFill>
                <a:srgbClr val="FF0000"/>
              </a:solidFill>
            </a:endParaRPr>
          </a:p>
        </p:txBody>
      </p:sp>
      <p:sp>
        <p:nvSpPr>
          <p:cNvPr id="3" name="Content Placeholder 2"/>
          <p:cNvSpPr>
            <a:spLocks noGrp="1"/>
          </p:cNvSpPr>
          <p:nvPr>
            <p:ph idx="1"/>
          </p:nvPr>
        </p:nvSpPr>
        <p:spPr>
          <a:xfrm>
            <a:off x="228600" y="1828800"/>
            <a:ext cx="8763000" cy="2209800"/>
          </a:xfrm>
        </p:spPr>
        <p:txBody>
          <a:bodyPr>
            <a:noAutofit/>
          </a:bodyPr>
          <a:lstStyle/>
          <a:p>
            <a:pPr marL="0" indent="0">
              <a:buNone/>
            </a:pPr>
            <a:r>
              <a:rPr lang="en-US" sz="2800" dirty="0" err="1" smtClean="0">
                <a:solidFill>
                  <a:srgbClr val="000000"/>
                </a:solidFill>
                <a:latin typeface="Times New Roman" pitchFamily="18" charset="0"/>
                <a:cs typeface="Times New Roman" pitchFamily="18" charset="0"/>
              </a:rPr>
              <a:t>Đoạn</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diễn</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dịch</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là</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đoạn</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văn</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trong</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đó</a:t>
            </a:r>
            <a:r>
              <a:rPr lang="en-US" sz="2800" dirty="0" smtClean="0">
                <a:solidFill>
                  <a:srgbClr val="00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câu</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chủ</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đề</a:t>
            </a:r>
            <a:r>
              <a:rPr lang="en-US" sz="2800" b="1" dirty="0" smtClean="0">
                <a:solidFill>
                  <a:srgbClr val="FF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mang</a:t>
            </a:r>
            <a:r>
              <a:rPr lang="en-US" sz="2800" dirty="0" smtClean="0">
                <a:solidFill>
                  <a:srgbClr val="000000"/>
                </a:solidFill>
                <a:latin typeface="Times New Roman" pitchFamily="18" charset="0"/>
                <a:cs typeface="Times New Roman" pitchFamily="18" charset="0"/>
              </a:rPr>
              <a:t> ý </a:t>
            </a:r>
            <a:r>
              <a:rPr lang="en-US" sz="2800" dirty="0" err="1" smtClean="0">
                <a:solidFill>
                  <a:srgbClr val="000000"/>
                </a:solidFill>
                <a:latin typeface="Times New Roman" pitchFamily="18" charset="0"/>
                <a:cs typeface="Times New Roman" pitchFamily="18" charset="0"/>
              </a:rPr>
              <a:t>nghĩa</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khái</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quát</a:t>
            </a:r>
            <a:r>
              <a:rPr lang="en-US" sz="2800" dirty="0" smtClean="0">
                <a:solidFill>
                  <a:srgbClr val="00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đứng</a:t>
            </a:r>
            <a:r>
              <a:rPr lang="en-US" sz="2800" b="1" dirty="0" smtClean="0">
                <a:solidFill>
                  <a:srgbClr val="FF0000"/>
                </a:solidFill>
                <a:latin typeface="Times New Roman" pitchFamily="18" charset="0"/>
                <a:cs typeface="Times New Roman" pitchFamily="18" charset="0"/>
              </a:rPr>
              <a:t> ở </a:t>
            </a:r>
            <a:r>
              <a:rPr lang="en-US" sz="2800" b="1" dirty="0" err="1" smtClean="0">
                <a:solidFill>
                  <a:srgbClr val="FF0000"/>
                </a:solidFill>
                <a:latin typeface="Times New Roman" pitchFamily="18" charset="0"/>
                <a:cs typeface="Times New Roman" pitchFamily="18" charset="0"/>
              </a:rPr>
              <a:t>đầu</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đoạn</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các</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câu</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còn</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lại</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triển</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khai</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cụ</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thể</a:t>
            </a:r>
            <a:r>
              <a:rPr lang="en-US" sz="2800" dirty="0" smtClean="0">
                <a:solidFill>
                  <a:srgbClr val="000000"/>
                </a:solidFill>
                <a:latin typeface="Times New Roman" pitchFamily="18" charset="0"/>
                <a:cs typeface="Times New Roman" pitchFamily="18" charset="0"/>
              </a:rPr>
              <a:t> ý </a:t>
            </a:r>
            <a:r>
              <a:rPr lang="en-US" sz="2800" dirty="0" err="1" smtClean="0">
                <a:solidFill>
                  <a:srgbClr val="000000"/>
                </a:solidFill>
                <a:latin typeface="Times New Roman" pitchFamily="18" charset="0"/>
                <a:cs typeface="Times New Roman" pitchFamily="18" charset="0"/>
              </a:rPr>
              <a:t>của</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câu</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chủ</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đề</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bổ</a:t>
            </a:r>
            <a:r>
              <a:rPr lang="en-US" sz="2800" dirty="0" smtClean="0">
                <a:solidFill>
                  <a:srgbClr val="000000"/>
                </a:solidFill>
                <a:latin typeface="Times New Roman" pitchFamily="18" charset="0"/>
                <a:cs typeface="Times New Roman" pitchFamily="18" charset="0"/>
              </a:rPr>
              <a:t> sung, </a:t>
            </a:r>
            <a:r>
              <a:rPr lang="en-US" sz="2800" dirty="0" err="1" smtClean="0">
                <a:solidFill>
                  <a:srgbClr val="000000"/>
                </a:solidFill>
                <a:latin typeface="Times New Roman" pitchFamily="18" charset="0"/>
                <a:cs typeface="Times New Roman" pitchFamily="18" charset="0"/>
              </a:rPr>
              <a:t>làm</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rõ</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cho</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câu</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chủ</a:t>
            </a:r>
            <a:r>
              <a:rPr lang="en-US" sz="2800" dirty="0" smtClean="0">
                <a:solidFill>
                  <a:srgbClr val="000000"/>
                </a:solidFill>
                <a:latin typeface="Times New Roman" pitchFamily="18" charset="0"/>
                <a:cs typeface="Times New Roman" pitchFamily="18" charset="0"/>
              </a:rPr>
              <a:t> </a:t>
            </a:r>
            <a:r>
              <a:rPr lang="en-US" sz="2800" dirty="0" err="1" smtClean="0">
                <a:solidFill>
                  <a:srgbClr val="000000"/>
                </a:solidFill>
                <a:latin typeface="Times New Roman" pitchFamily="18" charset="0"/>
                <a:cs typeface="Times New Roman" pitchFamily="18" charset="0"/>
              </a:rPr>
              <a:t>đề</a:t>
            </a:r>
            <a:r>
              <a:rPr lang="en-US" sz="2800" dirty="0" smtClean="0">
                <a:solidFill>
                  <a:srgbClr val="000000"/>
                </a:solidFill>
                <a:latin typeface="Times New Roman" pitchFamily="18" charset="0"/>
                <a:cs typeface="Times New Roman" pitchFamily="18" charset="0"/>
              </a:rPr>
              <a:t>. </a:t>
            </a:r>
            <a:r>
              <a:rPr lang="vi-VN" sz="2800" dirty="0" smtClean="0">
                <a:latin typeface="Times New Roman" pitchFamily="18" charset="0"/>
                <a:cs typeface="Times New Roman" pitchFamily="18" charset="0"/>
              </a:rPr>
              <a:t/>
            </a:r>
            <a:br>
              <a:rPr lang="vi-VN"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4" name="Content Placeholder 2"/>
          <p:cNvSpPr txBox="1">
            <a:spLocks/>
          </p:cNvSpPr>
          <p:nvPr/>
        </p:nvSpPr>
        <p:spPr>
          <a:xfrm>
            <a:off x="304800" y="3657600"/>
            <a:ext cx="8534400" cy="3429000"/>
          </a:xfrm>
          <a:prstGeom prst="rect">
            <a:avLst/>
          </a:prstGeom>
        </p:spPr>
        <p:txBody>
          <a:bodyPr vert="horz" lIns="91440" tIns="45720" rIns="91440" bIns="45720" rtlCol="0">
            <a:normAutofit fontScale="25000" lnSpcReduction="20000"/>
          </a:bodyPr>
          <a:lstStyle/>
          <a:p>
            <a:pPr lvl="0">
              <a:spcBef>
                <a:spcPct val="20000"/>
              </a:spcBef>
            </a:pPr>
            <a:r>
              <a:rPr lang="vi-VN" sz="11200" b="1" i="1" u="sng" dirty="0">
                <a:solidFill>
                  <a:srgbClr val="5E0257"/>
                </a:solidFill>
                <a:latin typeface="Times New Roman" pitchFamily="18" charset="0"/>
                <a:cs typeface="Times New Roman" pitchFamily="18" charset="0"/>
              </a:rPr>
              <a:t>VD:</a:t>
            </a:r>
            <a:r>
              <a:rPr lang="vi-VN" sz="11200" b="1" i="1" dirty="0">
                <a:solidFill>
                  <a:srgbClr val="5E0257"/>
                </a:solidFill>
                <a:latin typeface="Times New Roman" pitchFamily="18" charset="0"/>
                <a:cs typeface="Times New Roman" pitchFamily="18" charset="0"/>
              </a:rPr>
              <a:t> </a:t>
            </a:r>
            <a:r>
              <a:rPr lang="vi-VN" sz="11200" b="1" i="1" dirty="0" smtClean="0">
                <a:solidFill>
                  <a:srgbClr val="FF0000"/>
                </a:solidFill>
                <a:latin typeface="Times New Roman" pitchFamily="18" charset="0"/>
                <a:cs typeface="Times New Roman" pitchFamily="18" charset="0"/>
              </a:rPr>
              <a:t>Tôi quyết trong lịch sử thi ca Việt Nam chưa bao giờ có một thời đại phong phú như thời đại này. </a:t>
            </a:r>
            <a:r>
              <a:rPr lang="vi-VN" sz="11200" i="1" dirty="0" smtClean="0">
                <a:latin typeface="Times New Roman" pitchFamily="18" charset="0"/>
                <a:cs typeface="Times New Roman" pitchFamily="18" charset="0"/>
              </a:rPr>
              <a:t>Chưa bao giờ người ta thấy xuất hiện cùng lúc một hồn thơ rộng như Thế Lữ, mơ màng như Lưu Trọng Lư, hùng tráng như Huy Thông, trong sáng như Nguyễn Nhược Pháp, ảo não như Huy Cận, quê mùa như Nguyễn Bính, kỳ dị như Chế Lan Viên… và rạo rực băn khoăn như Xuân Diệu. </a:t>
            </a:r>
            <a:endParaRPr lang="en-US" sz="11200" i="1" dirty="0" smtClean="0">
              <a:latin typeface="Times New Roman" pitchFamily="18" charset="0"/>
              <a:cs typeface="Times New Roman" pitchFamily="18" charset="0"/>
            </a:endParaRPr>
          </a:p>
          <a:p>
            <a:pPr lvl="0">
              <a:spcBef>
                <a:spcPct val="20000"/>
              </a:spcBef>
            </a:pPr>
            <a:r>
              <a:rPr lang="vi-VN" sz="11200" dirty="0" smtClean="0">
                <a:latin typeface="Times New Roman" pitchFamily="18" charset="0"/>
                <a:cs typeface="Times New Roman" pitchFamily="18" charset="0"/>
              </a:rPr>
              <a:t>(Hoài Thanh)</a:t>
            </a:r>
            <a:r>
              <a:rPr lang="vi-VN" sz="3200" dirty="0"/>
              <a:t/>
            </a:r>
            <a:br>
              <a:rPr lang="vi-VN" sz="3200" dirty="0"/>
            </a:br>
            <a:r>
              <a:rPr lang="vi-VN" sz="3200" dirty="0"/>
              <a:t> </a:t>
            </a:r>
            <a:r>
              <a:rPr kumimoji="0" lang="vi-VN" sz="3200" b="0" u="none" strike="noStrike" kern="1200" cap="none" spc="0" normalizeH="0" baseline="0" noProof="0" dirty="0" smtClean="0">
                <a:ln>
                  <a:noFill/>
                </a:ln>
                <a:solidFill>
                  <a:schemeClr val="tx1"/>
                </a:solidFill>
                <a:effectLst/>
                <a:uLnTx/>
                <a:uFillTx/>
                <a:latin typeface="+mn-lt"/>
                <a:ea typeface="+mn-ea"/>
                <a:cs typeface="+mn-cs"/>
              </a:rPr>
              <a:t/>
            </a:r>
            <a:br>
              <a:rPr kumimoji="0" lang="vi-VN" sz="3200" b="0" u="none" strike="noStrike" kern="1200" cap="none" spc="0" normalizeH="0" baseline="0" noProof="0" dirty="0" smtClean="0">
                <a:ln>
                  <a:noFill/>
                </a:ln>
                <a:solidFill>
                  <a:schemeClr val="tx1"/>
                </a:solidFill>
                <a:effectLst/>
                <a:uLnTx/>
                <a:uFillTx/>
                <a:latin typeface="+mn-lt"/>
                <a:ea typeface="+mn-ea"/>
                <a:cs typeface="+mn-cs"/>
              </a:rPr>
            </a:br>
            <a:endParaRPr kumimoji="0" lang="en-US" sz="3200" b="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solidFill>
                  <a:srgbClr val="0000FF"/>
                </a:solidFill>
                <a:latin typeface="Times New Roman" pitchFamily="18" charset="0"/>
                <a:cs typeface="Times New Roman" pitchFamily="18" charset="0"/>
              </a:rPr>
              <a:t>2. ĐOẠN VĂN QUY NẠP </a:t>
            </a:r>
            <a:br>
              <a:rPr lang="en-US" b="1" dirty="0" smtClean="0">
                <a:solidFill>
                  <a:srgbClr val="0000FF"/>
                </a:solidFill>
                <a:latin typeface="Times New Roman" pitchFamily="18" charset="0"/>
                <a:cs typeface="Times New Roman" pitchFamily="18" charset="0"/>
              </a:rPr>
            </a:br>
            <a:r>
              <a:rPr lang="en-US" sz="3100" b="1" dirty="0" smtClean="0">
                <a:solidFill>
                  <a:srgbClr val="0000FF"/>
                </a:solidFill>
                <a:latin typeface="Times New Roman" pitchFamily="18" charset="0"/>
                <a:cs typeface="Times New Roman" pitchFamily="18" charset="0"/>
              </a:rPr>
              <a:t>(CÓ CÂU CHỦ ĐỀ) </a:t>
            </a:r>
            <a:br>
              <a:rPr lang="en-US" sz="3100" b="1" dirty="0" smtClean="0">
                <a:solidFill>
                  <a:srgbClr val="0000FF"/>
                </a:solidFill>
                <a:latin typeface="Times New Roman" pitchFamily="18" charset="0"/>
                <a:cs typeface="Times New Roman" pitchFamily="18" charset="0"/>
              </a:rPr>
            </a:br>
            <a:r>
              <a:rPr lang="en-US" dirty="0" smtClean="0">
                <a:solidFill>
                  <a:srgbClr val="0000FF"/>
                </a:solidFill>
              </a:rPr>
              <a:t/>
            </a:r>
            <a:br>
              <a:rPr lang="en-US" dirty="0" smtClean="0">
                <a:solidFill>
                  <a:srgbClr val="0000FF"/>
                </a:solidFill>
              </a:rPr>
            </a:br>
            <a:r>
              <a:rPr lang="vi-VN" b="1" dirty="0" smtClean="0">
                <a:solidFill>
                  <a:srgbClr val="FF0000"/>
                </a:solidFill>
              </a:rPr>
              <a:t/>
            </a:r>
            <a:br>
              <a:rPr lang="vi-VN" b="1" dirty="0" smtClean="0">
                <a:solidFill>
                  <a:srgbClr val="FF0000"/>
                </a:solidFill>
              </a:rPr>
            </a:br>
            <a:endParaRPr lang="en-US" b="1" dirty="0">
              <a:solidFill>
                <a:srgbClr val="FF0000"/>
              </a:solidFill>
            </a:endParaRPr>
          </a:p>
        </p:txBody>
      </p:sp>
      <p:sp>
        <p:nvSpPr>
          <p:cNvPr id="3" name="Content Placeholder 2"/>
          <p:cNvSpPr>
            <a:spLocks noGrp="1"/>
          </p:cNvSpPr>
          <p:nvPr>
            <p:ph idx="1"/>
          </p:nvPr>
        </p:nvSpPr>
        <p:spPr>
          <a:xfrm>
            <a:off x="304800" y="1295400"/>
            <a:ext cx="8534400" cy="3048000"/>
          </a:xfrm>
        </p:spPr>
        <p:txBody>
          <a:bodyPr>
            <a:noAutofit/>
          </a:bodyPr>
          <a:lstStyle/>
          <a:p>
            <a:pPr marL="0" indent="0">
              <a:buNone/>
            </a:pPr>
            <a:r>
              <a:rPr lang="en-US" sz="2800" dirty="0" err="1" smtClean="0">
                <a:latin typeface="Times New Roman" pitchFamily="18" charset="0"/>
                <a:cs typeface="Times New Roman" pitchFamily="18" charset="0"/>
              </a:rPr>
              <a:t>Đoạn</a:t>
            </a:r>
            <a:r>
              <a:rPr lang="en-US" sz="2800" dirty="0" smtClean="0">
                <a:latin typeface="Times New Roman" pitchFamily="18" charset="0"/>
                <a:cs typeface="Times New Roman" pitchFamily="18" charset="0"/>
              </a:rPr>
              <a:t> qui </a:t>
            </a:r>
            <a:r>
              <a:rPr lang="en-US" sz="2800" dirty="0" err="1" smtClean="0">
                <a:latin typeface="Times New Roman" pitchFamily="18" charset="0"/>
                <a:cs typeface="Times New Roman" pitchFamily="18" charset="0"/>
              </a:rPr>
              <a:t>nạp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đoạn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nhỏ</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lớn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ý chi </a:t>
            </a:r>
            <a:r>
              <a:rPr lang="en-US" sz="2800" dirty="0" err="1" smtClean="0">
                <a:latin typeface="Times New Roman" pitchFamily="18" charset="0"/>
                <a:cs typeface="Times New Roman" pitchFamily="18" charset="0"/>
              </a:rPr>
              <a:t>tiết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khái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luận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cụ</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luận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trùm</a:t>
            </a:r>
            <a:r>
              <a:rPr lang="en-US" sz="2800" dirty="0" smtClean="0">
                <a:latin typeface="Times New Roman" pitchFamily="18" charset="0"/>
                <a:cs typeface="Times New Roman" pitchFamily="18" charset="0"/>
              </a:rPr>
              <a:t>. Theo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này</a:t>
            </a:r>
            <a:r>
              <a:rPr lang="en-US" sz="2800" dirty="0" smtClean="0">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câu</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chủ</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đề</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nằm</a:t>
            </a:r>
            <a:r>
              <a:rPr lang="en-US" sz="2800" b="1" dirty="0" smtClean="0">
                <a:solidFill>
                  <a:srgbClr val="FF0000"/>
                </a:solidFill>
                <a:latin typeface="Times New Roman" pitchFamily="18" charset="0"/>
                <a:cs typeface="Times New Roman" pitchFamily="18" charset="0"/>
              </a:rPr>
              <a:t> ở </a:t>
            </a:r>
            <a:r>
              <a:rPr lang="en-US" sz="2800" b="1" dirty="0" err="1" smtClean="0">
                <a:solidFill>
                  <a:srgbClr val="FF0000"/>
                </a:solidFill>
                <a:latin typeface="Times New Roman" pitchFamily="18" charset="0"/>
                <a:cs typeface="Times New Roman" pitchFamily="18" charset="0"/>
              </a:rPr>
              <a:t>vị</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trí</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cuối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đoạn</a:t>
            </a:r>
            <a:r>
              <a:rPr lang="en-US" sz="2800" dirty="0" smtClean="0">
                <a:latin typeface="Times New Roman" pitchFamily="18" charset="0"/>
                <a:cs typeface="Times New Roman" pitchFamily="18" charset="0"/>
              </a:rPr>
              <a:t>. Ở </a:t>
            </a:r>
            <a:r>
              <a:rPr lang="en-US" sz="2800" dirty="0" err="1" smtClean="0">
                <a:latin typeface="Times New Roman" pitchFamily="18" charset="0"/>
                <a:cs typeface="Times New Roman" pitchFamily="18" charset="0"/>
              </a:rPr>
              <a:t>vị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chủ</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nhiệm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vụ</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hướng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nội</a:t>
            </a:r>
            <a:r>
              <a:rPr lang="en-US" sz="2800" dirty="0" smtClean="0">
                <a:latin typeface="Times New Roman" pitchFamily="18" charset="0"/>
                <a:cs typeface="Times New Roman" pitchFamily="18" charset="0"/>
              </a:rPr>
              <a:t> dung </a:t>
            </a:r>
            <a:r>
              <a:rPr lang="en-US" sz="2800" dirty="0" err="1" smtClean="0">
                <a:latin typeface="Times New Roman" pitchFamily="18" charset="0"/>
                <a:cs typeface="Times New Roman" pitchFamily="18" charset="0"/>
              </a:rPr>
              <a:t>triển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toàn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đoạn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làm</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nhiệm</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vụ</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khép</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lại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nội</a:t>
            </a:r>
            <a:r>
              <a:rPr lang="en-US" sz="2800" b="1" dirty="0" smtClean="0">
                <a:solidFill>
                  <a:srgbClr val="FF0000"/>
                </a:solidFill>
                <a:latin typeface="Times New Roman" pitchFamily="18" charset="0"/>
                <a:cs typeface="Times New Roman" pitchFamily="18" charset="0"/>
              </a:rPr>
              <a:t> dung </a:t>
            </a:r>
            <a:r>
              <a:rPr lang="en-US" sz="2800" b="1" dirty="0" err="1" smtClean="0">
                <a:solidFill>
                  <a:srgbClr val="FF0000"/>
                </a:solidFill>
                <a:latin typeface="Times New Roman" pitchFamily="18" charset="0"/>
                <a:cs typeface="Times New Roman" pitchFamily="18" charset="0"/>
              </a:rPr>
              <a:t>cho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đoạn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ấy</a:t>
            </a:r>
            <a:r>
              <a:rPr lang="en-US" sz="2800" b="1" dirty="0" smtClean="0">
                <a:solidFill>
                  <a:srgbClr val="FF0000"/>
                </a:solidFill>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vi-VN" sz="2800" dirty="0" smtClean="0"/>
              <a:t/>
            </a:r>
            <a:br>
              <a:rPr lang="vi-VN" sz="2800" dirty="0" smtClean="0"/>
            </a:br>
            <a:endParaRPr lang="en-US" sz="2800" dirty="0"/>
          </a:p>
        </p:txBody>
      </p:sp>
      <p:sp>
        <p:nvSpPr>
          <p:cNvPr id="4" name="Content Placeholder 2"/>
          <p:cNvSpPr txBox="1">
            <a:spLocks/>
          </p:cNvSpPr>
          <p:nvPr/>
        </p:nvSpPr>
        <p:spPr>
          <a:xfrm>
            <a:off x="609600" y="5410200"/>
            <a:ext cx="8229600" cy="1066800"/>
          </a:xfrm>
          <a:prstGeom prst="rect">
            <a:avLst/>
          </a:prstGeom>
        </p:spPr>
        <p:txBody>
          <a:bodyPr vert="horz" lIns="91440" tIns="45720" rIns="91440" bIns="45720" rtlCol="0">
            <a:normAutofit fontScale="77500" lnSpcReduction="20000"/>
          </a:bodyPr>
          <a:lstStyle/>
          <a:p>
            <a:pPr lvl="0">
              <a:spcBef>
                <a:spcPct val="20000"/>
              </a:spcBef>
            </a:pPr>
            <a:r>
              <a:rPr lang="vi-VN" sz="3200" dirty="0"/>
              <a:t/>
            </a:r>
            <a:br>
              <a:rPr lang="vi-VN" sz="3200" dirty="0"/>
            </a:br>
            <a:r>
              <a:rPr lang="vi-VN" sz="3200" dirty="0"/>
              <a:t> </a:t>
            </a:r>
            <a:r>
              <a:rPr kumimoji="0" lang="vi-VN" sz="3200" b="0" i="0" u="none" strike="noStrike" kern="1200" cap="none" spc="0" normalizeH="0" baseline="0" noProof="0" dirty="0" smtClean="0">
                <a:ln>
                  <a:noFill/>
                </a:ln>
                <a:solidFill>
                  <a:schemeClr val="tx1"/>
                </a:solidFill>
                <a:effectLst/>
                <a:uLnTx/>
                <a:uFillTx/>
                <a:latin typeface="+mn-lt"/>
                <a:ea typeface="+mn-ea"/>
                <a:cs typeface="+mn-cs"/>
              </a:rPr>
              <a:t/>
            </a:r>
            <a:br>
              <a:rPr kumimoji="0" lang="vi-VN" sz="3200" b="0" i="0" u="none" strike="noStrike" kern="1200" cap="none" spc="0" normalizeH="0" baseline="0" noProof="0" dirty="0" smtClean="0">
                <a:ln>
                  <a:noFill/>
                </a:ln>
                <a:solidFill>
                  <a:schemeClr val="tx1"/>
                </a:solidFill>
                <a:effectLst/>
                <a:uLnTx/>
                <a:uFillTx/>
                <a:latin typeface="+mn-lt"/>
                <a:ea typeface="+mn-ea"/>
                <a:cs typeface="+mn-cs"/>
              </a:rPr>
            </a:b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Content Placeholder 2"/>
          <p:cNvSpPr txBox="1">
            <a:spLocks/>
          </p:cNvSpPr>
          <p:nvPr/>
        </p:nvSpPr>
        <p:spPr>
          <a:xfrm>
            <a:off x="304800" y="4495800"/>
            <a:ext cx="8686800" cy="2667000"/>
          </a:xfrm>
          <a:prstGeom prst="rect">
            <a:avLst/>
          </a:prstGeom>
        </p:spPr>
        <p:txBody>
          <a:bodyPr vert="horz" lIns="91440" tIns="45720" rIns="91440" bIns="45720" rtlCol="0">
            <a:noAutofit/>
          </a:bodyPr>
          <a:lstStyle/>
          <a:p>
            <a:pPr lvl="0">
              <a:spcBef>
                <a:spcPct val="20000"/>
              </a:spcBef>
            </a:pPr>
            <a:r>
              <a:rPr lang="vi-VN" sz="2800" b="1" i="1" u="sng" dirty="0" smtClean="0">
                <a:solidFill>
                  <a:srgbClr val="5E0257"/>
                </a:solidFill>
                <a:latin typeface="+mj-lt"/>
              </a:rPr>
              <a:t>VD</a:t>
            </a:r>
            <a:r>
              <a:rPr lang="vi-VN" sz="2800" b="1" i="1" u="sng" dirty="0">
                <a:solidFill>
                  <a:srgbClr val="5E0257"/>
                </a:solidFill>
                <a:latin typeface="+mj-lt"/>
              </a:rPr>
              <a:t>: </a:t>
            </a:r>
            <a:r>
              <a:rPr lang="vi-VN" sz="2800" i="1" dirty="0">
                <a:latin typeface="+mj-lt"/>
              </a:rPr>
              <a:t>Hiện nay trình độ của đại đa số đồng bào ta bây giờ không cho phép đọc dài, điều kiện giấy mực của ta không cho phép viết dài và in dài, thì giờ của ta, người lính đánh giặc, người dân đi làm, không cho phép xem lâu. </a:t>
            </a:r>
            <a:r>
              <a:rPr lang="en-US" sz="2800" i="1" dirty="0" smtClean="0">
                <a:latin typeface="+mj-lt"/>
              </a:rPr>
              <a:t> </a:t>
            </a:r>
            <a:r>
              <a:rPr lang="vi-VN" sz="2800" b="1" i="1" dirty="0" smtClean="0">
                <a:solidFill>
                  <a:srgbClr val="FF0000"/>
                </a:solidFill>
                <a:latin typeface="+mj-lt"/>
              </a:rPr>
              <a:t>Vì </a:t>
            </a:r>
            <a:r>
              <a:rPr lang="vi-VN" sz="2800" b="1" i="1" dirty="0">
                <a:solidFill>
                  <a:srgbClr val="FF0000"/>
                </a:solidFill>
                <a:latin typeface="+mj-lt"/>
              </a:rPr>
              <a:t>vậy, nên viết ngắn chừng nào tốt chừng ấy</a:t>
            </a:r>
            <a:r>
              <a:rPr lang="vi-VN" sz="2800" b="1" i="1" dirty="0" smtClean="0">
                <a:solidFill>
                  <a:srgbClr val="FF0000"/>
                </a:solidFill>
                <a:latin typeface="+mj-lt"/>
              </a:rPr>
              <a:t>.</a:t>
            </a:r>
            <a:r>
              <a:rPr lang="en-US" sz="2800" b="1" i="1" dirty="0" smtClean="0">
                <a:solidFill>
                  <a:srgbClr val="000000"/>
                </a:solidFill>
                <a:latin typeface="+mj-lt"/>
              </a:rPr>
              <a:t>    </a:t>
            </a:r>
            <a:r>
              <a:rPr lang="vi-VN" sz="2800" dirty="0" smtClean="0">
                <a:solidFill>
                  <a:srgbClr val="000000"/>
                </a:solidFill>
                <a:latin typeface="+mj-lt"/>
              </a:rPr>
              <a:t>(</a:t>
            </a:r>
            <a:r>
              <a:rPr lang="vi-VN" sz="2800" dirty="0">
                <a:latin typeface="+mj-lt"/>
              </a:rPr>
              <a:t>Hồ Chí Minh)</a:t>
            </a:r>
            <a:r>
              <a:rPr lang="vi-VN" sz="2800" dirty="0"/>
              <a:t/>
            </a:r>
            <a:br>
              <a:rPr lang="vi-VN" sz="2800" dirty="0"/>
            </a:br>
            <a:r>
              <a:rPr kumimoji="0" lang="vi-VN" sz="2800" b="0" i="0" u="none" strike="noStrike" kern="1200" cap="none" spc="0" normalizeH="0" baseline="0" noProof="0" dirty="0" smtClean="0">
                <a:ln>
                  <a:noFill/>
                </a:ln>
                <a:solidFill>
                  <a:schemeClr val="tx1"/>
                </a:solidFill>
                <a:effectLst/>
                <a:uLnTx/>
                <a:uFillTx/>
                <a:latin typeface="+mn-lt"/>
                <a:ea typeface="+mn-ea"/>
                <a:cs typeface="+mn-cs"/>
              </a:rPr>
              <a:t/>
            </a:r>
            <a:br>
              <a:rPr kumimoji="0" lang="vi-VN" sz="2800" b="0" i="0" u="none" strike="noStrike" kern="1200" cap="none" spc="0" normalizeH="0" baseline="0" noProof="0" dirty="0" smtClean="0">
                <a:ln>
                  <a:noFill/>
                </a:ln>
                <a:solidFill>
                  <a:schemeClr val="tx1"/>
                </a:solidFill>
                <a:effectLst/>
                <a:uLnTx/>
                <a:uFillTx/>
                <a:latin typeface="+mn-lt"/>
                <a:ea typeface="+mn-ea"/>
                <a:cs typeface="+mn-cs"/>
              </a:rPr>
            </a:b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smtClean="0">
                <a:solidFill>
                  <a:srgbClr val="0000FF"/>
                </a:solidFill>
                <a:latin typeface="Times New Roman" pitchFamily="18" charset="0"/>
                <a:cs typeface="Times New Roman" pitchFamily="18" charset="0"/>
              </a:rPr>
              <a:t>3. ĐOẠN VĂN MÓC XÍCH</a:t>
            </a:r>
            <a:br>
              <a:rPr lang="en-US" b="1" dirty="0" smtClean="0">
                <a:solidFill>
                  <a:srgbClr val="0000FF"/>
                </a:solidFill>
                <a:latin typeface="Times New Roman" pitchFamily="18" charset="0"/>
                <a:cs typeface="Times New Roman" pitchFamily="18" charset="0"/>
              </a:rPr>
            </a:br>
            <a:r>
              <a:rPr lang="en-US" sz="3100" b="1" dirty="0" smtClean="0">
                <a:solidFill>
                  <a:srgbClr val="FF0000"/>
                </a:solidFill>
                <a:latin typeface="Times New Roman" pitchFamily="18" charset="0"/>
                <a:cs typeface="Times New Roman" pitchFamily="18" charset="0"/>
              </a:rPr>
              <a:t>( </a:t>
            </a:r>
            <a:r>
              <a:rPr lang="en-US" sz="3100" b="1" u="sng" dirty="0" smtClean="0">
                <a:solidFill>
                  <a:srgbClr val="FF0000"/>
                </a:solidFill>
                <a:latin typeface="Times New Roman" pitchFamily="18" charset="0"/>
                <a:cs typeface="Times New Roman" pitchFamily="18" charset="0"/>
              </a:rPr>
              <a:t>CÓ HOẶC KHÔNG </a:t>
            </a:r>
            <a:r>
              <a:rPr lang="en-US" sz="3100" b="1" dirty="0" smtClean="0">
                <a:solidFill>
                  <a:srgbClr val="FF0000"/>
                </a:solidFill>
                <a:latin typeface="Times New Roman" pitchFamily="18" charset="0"/>
                <a:cs typeface="Times New Roman" pitchFamily="18" charset="0"/>
              </a:rPr>
              <a:t>CÓ CÂU CHỦ ĐỀ)</a:t>
            </a:r>
            <a:r>
              <a:rPr lang="en-US" dirty="0" smtClean="0">
                <a:solidFill>
                  <a:srgbClr val="0000FF"/>
                </a:solidFill>
                <a:latin typeface="Times New Roman" pitchFamily="18" charset="0"/>
                <a:cs typeface="Times New Roman" pitchFamily="18" charset="0"/>
              </a:rPr>
              <a:t/>
            </a:r>
            <a:br>
              <a:rPr lang="en-US" dirty="0" smtClean="0">
                <a:solidFill>
                  <a:srgbClr val="0000FF"/>
                </a:solidFill>
                <a:latin typeface="Times New Roman" pitchFamily="18" charset="0"/>
                <a:cs typeface="Times New Roman" pitchFamily="18" charset="0"/>
              </a:rPr>
            </a:br>
            <a:r>
              <a:rPr lang="en-US" dirty="0" smtClean="0">
                <a:solidFill>
                  <a:srgbClr val="0000FF"/>
                </a:solidFill>
                <a:latin typeface="Times New Roman" pitchFamily="18" charset="0"/>
                <a:cs typeface="Times New Roman" pitchFamily="18" charset="0"/>
              </a:rPr>
              <a:t/>
            </a:r>
            <a:br>
              <a:rPr lang="en-US" dirty="0" smtClean="0">
                <a:solidFill>
                  <a:srgbClr val="0000FF"/>
                </a:solidFill>
                <a:latin typeface="Times New Roman" pitchFamily="18" charset="0"/>
                <a:cs typeface="Times New Roman" pitchFamily="18" charset="0"/>
              </a:rPr>
            </a:br>
            <a:r>
              <a:rPr lang="vi-VN" b="1" dirty="0">
                <a:solidFill>
                  <a:srgbClr val="FF0000"/>
                </a:solidFill>
              </a:rPr>
              <a:t/>
            </a:r>
            <a:br>
              <a:rPr lang="vi-VN" b="1" dirty="0">
                <a:solidFill>
                  <a:srgbClr val="FF0000"/>
                </a:solidFill>
              </a:rPr>
            </a:br>
            <a:endParaRPr lang="en-US" b="1" dirty="0">
              <a:solidFill>
                <a:srgbClr val="FF0000"/>
              </a:solidFill>
            </a:endParaRPr>
          </a:p>
        </p:txBody>
      </p:sp>
      <p:sp>
        <p:nvSpPr>
          <p:cNvPr id="3" name="Content Placeholder 2"/>
          <p:cNvSpPr>
            <a:spLocks noGrp="1"/>
          </p:cNvSpPr>
          <p:nvPr>
            <p:ph idx="1"/>
          </p:nvPr>
        </p:nvSpPr>
        <p:spPr>
          <a:xfrm>
            <a:off x="152400" y="1219200"/>
            <a:ext cx="8763000" cy="1905000"/>
          </a:xfrm>
        </p:spPr>
        <p:txBody>
          <a:bodyPr>
            <a:noAutofit/>
          </a:bodyPr>
          <a:lstStyle/>
          <a:p>
            <a:pPr marL="0" indent="0">
              <a:buNone/>
            </a:pPr>
            <a:r>
              <a:rPr lang="en-US" sz="3000" dirty="0" err="1">
                <a:latin typeface="Times New Roman" pitchFamily="18" charset="0"/>
                <a:cs typeface="Times New Roman" pitchFamily="18" charset="0"/>
              </a:rPr>
              <a:t>Đoạn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văn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cấu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móc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xích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đoạn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văn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mà</a:t>
            </a:r>
            <a:r>
              <a:rPr lang="en-US" sz="3000" dirty="0">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các</a:t>
            </a:r>
            <a:r>
              <a:rPr lang="en-US" sz="3000" b="1" dirty="0">
                <a:solidFill>
                  <a:srgbClr val="FF0000"/>
                </a:solidFill>
                <a:latin typeface="Times New Roman" pitchFamily="18" charset="0"/>
                <a:cs typeface="Times New Roman" pitchFamily="18" charset="0"/>
              </a:rPr>
              <a:t> ý </a:t>
            </a:r>
            <a:r>
              <a:rPr lang="en-US" sz="3000" b="1" dirty="0" err="1">
                <a:solidFill>
                  <a:srgbClr val="FF0000"/>
                </a:solidFill>
                <a:latin typeface="Times New Roman" pitchFamily="18" charset="0"/>
                <a:cs typeface="Times New Roman" pitchFamily="18" charset="0"/>
              </a:rPr>
              <a:t>gối</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đầu</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đan</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xen</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nhau</a:t>
            </a:r>
            <a:r>
              <a:rPr lang="en-US" sz="3000" b="1" dirty="0">
                <a:solidFill>
                  <a:srgbClr val="FF0000"/>
                </a:solidFill>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hiện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cụ</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thể</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bằng</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việc</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lặp</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lại</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một</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vài</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từ</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ngữ</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đã</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có</a:t>
            </a:r>
            <a:r>
              <a:rPr lang="en-US" sz="3000" b="1" dirty="0">
                <a:solidFill>
                  <a:srgbClr val="FF0000"/>
                </a:solidFill>
                <a:latin typeface="Times New Roman" pitchFamily="18" charset="0"/>
                <a:cs typeface="Times New Roman" pitchFamily="18" charset="0"/>
              </a:rPr>
              <a:t> ở </a:t>
            </a:r>
            <a:r>
              <a:rPr lang="en-US" sz="3000" b="1" dirty="0" err="1">
                <a:solidFill>
                  <a:srgbClr val="FF0000"/>
                </a:solidFill>
                <a:latin typeface="Times New Roman" pitchFamily="18" charset="0"/>
                <a:cs typeface="Times New Roman" pitchFamily="18" charset="0"/>
              </a:rPr>
              <a:t>câu</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trước</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vào</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câu</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sau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Đoạn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móc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xích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hoặc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câu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chủ</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đề</a:t>
            </a:r>
            <a:r>
              <a:rPr lang="en-US" sz="3000" dirty="0">
                <a:latin typeface="Times New Roman" pitchFamily="18" charset="0"/>
                <a:cs typeface="Times New Roman" pitchFamily="18" charset="0"/>
              </a:rPr>
              <a:t>.</a:t>
            </a:r>
          </a:p>
          <a:p>
            <a:pPr marL="0" indent="0">
              <a:buNone/>
            </a:pPr>
            <a:r>
              <a:rPr lang="vi-VN" sz="3000" dirty="0"/>
              <a:t/>
            </a:r>
            <a:br>
              <a:rPr lang="vi-VN" sz="3000" dirty="0"/>
            </a:br>
            <a:endParaRPr lang="en-US" sz="3000" dirty="0"/>
          </a:p>
        </p:txBody>
      </p:sp>
      <p:sp>
        <p:nvSpPr>
          <p:cNvPr id="4" name="Content Placeholder 2"/>
          <p:cNvSpPr txBox="1">
            <a:spLocks/>
          </p:cNvSpPr>
          <p:nvPr/>
        </p:nvSpPr>
        <p:spPr>
          <a:xfrm>
            <a:off x="152400" y="3200400"/>
            <a:ext cx="8839200" cy="3886200"/>
          </a:xfrm>
          <a:prstGeom prst="rect">
            <a:avLst/>
          </a:prstGeom>
        </p:spPr>
        <p:txBody>
          <a:bodyPr vert="horz" lIns="91440" tIns="45720" rIns="91440" bIns="45720" rtlCol="0">
            <a:noAutofit/>
          </a:bodyPr>
          <a:lstStyle/>
          <a:p>
            <a:r>
              <a:rPr lang="en-US" sz="2800" b="1" i="1" u="sng" dirty="0" smtClean="0">
                <a:solidFill>
                  <a:srgbClr val="5E0257"/>
                </a:solidFill>
                <a:latin typeface="Times New Roman" pitchFamily="18" charset="0"/>
                <a:cs typeface="Times New Roman" pitchFamily="18" charset="0"/>
              </a:rPr>
              <a:t>VD:</a:t>
            </a:r>
            <a:r>
              <a:rPr lang="en-US" sz="2800" b="1" i="1" dirty="0" smtClean="0">
                <a:solidFill>
                  <a:srgbClr val="5E0257"/>
                </a:solidFill>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Đọc</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thơ</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Nguyễn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Trãi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nhiều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người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đọc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khó</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mà</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biết</a:t>
            </a:r>
            <a:r>
              <a:rPr lang="en-US" sz="2800" i="1" dirty="0">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có</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đúng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thơ</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Nguyễn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Trãi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không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Đúng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thơ</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Nguyễn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Trãi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rồi</a:t>
            </a:r>
            <a:r>
              <a:rPr lang="en-US" sz="2800" b="1" dirty="0">
                <a:solidFill>
                  <a:srgbClr val="FF0000"/>
                </a:solidFill>
                <a:latin typeface="Times New Roman" pitchFamily="18" charset="0"/>
                <a:cs typeface="Times New Roman" pitchFamily="18" charset="0"/>
              </a:rPr>
              <a:t> </a:t>
            </a:r>
            <a:r>
              <a:rPr lang="en-US" sz="2800" i="1" dirty="0" err="1">
                <a:latin typeface="Times New Roman" pitchFamily="18" charset="0"/>
                <a:cs typeface="Times New Roman" pitchFamily="18" charset="0"/>
              </a:rPr>
              <a:t>thì</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cũng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không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phải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là</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dễ</a:t>
            </a:r>
            <a:r>
              <a:rPr lang="en-US" sz="2800" i="1" dirty="0">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hiểu</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đúng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Lại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có</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khi</a:t>
            </a:r>
            <a:r>
              <a:rPr lang="en-US" sz="2800" i="1" dirty="0">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chữ</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hiểu</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đúng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câu</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hiểu</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đúng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mà</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toàn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bài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không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hiểu</a:t>
            </a:r>
            <a:r>
              <a:rPr lang="en-US" sz="2800" b="1" i="1" dirty="0">
                <a:solidFill>
                  <a:srgbClr val="FF0000"/>
                </a:solidFill>
                <a:latin typeface="Times New Roman" pitchFamily="18" charset="0"/>
                <a:cs typeface="Times New Roman" pitchFamily="18" charset="0"/>
              </a:rPr>
              <a:t>.</a:t>
            </a:r>
            <a:r>
              <a:rPr lang="en-US" sz="2800" i="1" dirty="0">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Không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hiểu</a:t>
            </a:r>
            <a:r>
              <a:rPr lang="en-US" sz="2800" b="1" i="1" dirty="0">
                <a:solidFill>
                  <a:srgbClr val="FF0000"/>
                </a:solidFill>
                <a:latin typeface="Times New Roman" pitchFamily="18" charset="0"/>
                <a:cs typeface="Times New Roman" pitchFamily="18" charset="0"/>
              </a:rPr>
              <a:t> </a:t>
            </a:r>
            <a:r>
              <a:rPr lang="en-US" sz="2800" i="1" dirty="0" err="1">
                <a:latin typeface="Times New Roman" pitchFamily="18" charset="0"/>
                <a:cs typeface="Times New Roman" pitchFamily="18" charset="0"/>
              </a:rPr>
              <a:t>vì</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không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biết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chắc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bài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thơ</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bài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thơ</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được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viết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ra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lúc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nào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trong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cuộc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đời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nhiều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nổi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chìm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của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Nguyễn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Trãi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Cũng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một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bài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thơ</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nếu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viết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năm</a:t>
            </a:r>
            <a:r>
              <a:rPr lang="en-US" sz="2800" i="1" dirty="0">
                <a:latin typeface="Times New Roman" pitchFamily="18" charset="0"/>
                <a:cs typeface="Times New Roman" pitchFamily="18" charset="0"/>
              </a:rPr>
              <a:t> 1420 </a:t>
            </a:r>
            <a:r>
              <a:rPr lang="en-US" sz="2800" i="1" dirty="0" err="1">
                <a:latin typeface="Times New Roman" pitchFamily="18" charset="0"/>
                <a:cs typeface="Times New Roman" pitchFamily="18" charset="0"/>
              </a:rPr>
              <a:t>thì</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có</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một</a:t>
            </a:r>
            <a:r>
              <a:rPr lang="en-US" sz="2800" i="1" dirty="0">
                <a:latin typeface="Times New Roman" pitchFamily="18" charset="0"/>
                <a:cs typeface="Times New Roman" pitchFamily="18" charset="0"/>
              </a:rPr>
              <a:t> ý </a:t>
            </a:r>
            <a:r>
              <a:rPr lang="en-US" sz="2800" i="1" dirty="0" err="1">
                <a:latin typeface="Times New Roman" pitchFamily="18" charset="0"/>
                <a:cs typeface="Times New Roman" pitchFamily="18" charset="0"/>
              </a:rPr>
              <a:t>nghĩa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nếu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viết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năm</a:t>
            </a:r>
            <a:r>
              <a:rPr lang="en-US" sz="2800" i="1" dirty="0">
                <a:latin typeface="Times New Roman" pitchFamily="18" charset="0"/>
                <a:cs typeface="Times New Roman" pitchFamily="18" charset="0"/>
              </a:rPr>
              <a:t> 1430 </a:t>
            </a:r>
            <a:r>
              <a:rPr lang="en-US" sz="2800" i="1" dirty="0" err="1">
                <a:latin typeface="Times New Roman" pitchFamily="18" charset="0"/>
                <a:cs typeface="Times New Roman" pitchFamily="18" charset="0"/>
              </a:rPr>
              <a:t>thì</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nghĩa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khác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hẳn</a:t>
            </a:r>
            <a:r>
              <a:rPr lang="en-US" sz="2800" dirty="0" smtClean="0">
                <a:solidFill>
                  <a:srgbClr val="000000"/>
                </a:solidFill>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       (</a:t>
            </a:r>
            <a:r>
              <a:rPr lang="en-US" sz="2800" b="1" dirty="0" err="1">
                <a:solidFill>
                  <a:srgbClr val="00B050"/>
                </a:solidFill>
                <a:latin typeface="Times New Roman" pitchFamily="18" charset="0"/>
                <a:cs typeface="Times New Roman" pitchFamily="18" charset="0"/>
              </a:rPr>
              <a:t>Hoài</a:t>
            </a:r>
            <a:r>
              <a:rPr lang="en-US" sz="2800" b="1" dirty="0">
                <a:solidFill>
                  <a:srgbClr val="00B050"/>
                </a:solidFill>
                <a:latin typeface="Times New Roman" pitchFamily="18" charset="0"/>
                <a:cs typeface="Times New Roman" pitchFamily="18" charset="0"/>
              </a:rPr>
              <a:t> </a:t>
            </a:r>
            <a:r>
              <a:rPr lang="en-US" sz="2800" b="1" dirty="0" err="1">
                <a:solidFill>
                  <a:srgbClr val="00B050"/>
                </a:solidFill>
                <a:latin typeface="Times New Roman" pitchFamily="18" charset="0"/>
                <a:cs typeface="Times New Roman" pitchFamily="18" charset="0"/>
              </a:rPr>
              <a:t>Thanh</a:t>
            </a:r>
            <a:r>
              <a:rPr lang="en-US" sz="2800" b="1" dirty="0">
                <a:solidFill>
                  <a:srgbClr val="00B050"/>
                </a:solidFill>
                <a:latin typeface="Times New Roman" pitchFamily="18" charset="0"/>
                <a:cs typeface="Times New Roman" pitchFamily="18" charset="0"/>
              </a:rPr>
              <a:t>)</a:t>
            </a: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in)">
                                      <p:cBhvr>
                                        <p:cTn id="2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solidFill>
                  <a:srgbClr val="0000FF"/>
                </a:solidFill>
                <a:latin typeface="Times New Roman" pitchFamily="18" charset="0"/>
                <a:cs typeface="Times New Roman" pitchFamily="18" charset="0"/>
              </a:rPr>
              <a:t>4</a:t>
            </a:r>
            <a:r>
              <a:rPr lang="en-US" b="1" dirty="0" smtClean="0">
                <a:solidFill>
                  <a:srgbClr val="0000FF"/>
                </a:solidFill>
                <a:latin typeface="Times New Roman" pitchFamily="18" charset="0"/>
                <a:cs typeface="Times New Roman" pitchFamily="18" charset="0"/>
              </a:rPr>
              <a:t>. ĐOẠN VĂN SONG HÀNH</a:t>
            </a:r>
            <a:br>
              <a:rPr lang="en-US" b="1" dirty="0" smtClean="0">
                <a:solidFill>
                  <a:srgbClr val="0000FF"/>
                </a:solidFill>
                <a:latin typeface="Times New Roman" pitchFamily="18" charset="0"/>
                <a:cs typeface="Times New Roman" pitchFamily="18" charset="0"/>
              </a:rPr>
            </a:br>
            <a:r>
              <a:rPr lang="en-US" sz="3100" b="1" dirty="0" smtClean="0">
                <a:solidFill>
                  <a:srgbClr val="FF0000"/>
                </a:solidFill>
                <a:latin typeface="Times New Roman" pitchFamily="18" charset="0"/>
                <a:cs typeface="Times New Roman" pitchFamily="18" charset="0"/>
              </a:rPr>
              <a:t>(KHÔNG CÓ CÂU CHỦ ĐỀ)</a:t>
            </a:r>
            <a:r>
              <a:rPr lang="en-US" dirty="0" smtClean="0">
                <a:solidFill>
                  <a:srgbClr val="0000FF"/>
                </a:solidFill>
                <a:latin typeface="Times New Roman" pitchFamily="18" charset="0"/>
                <a:cs typeface="Times New Roman" pitchFamily="18" charset="0"/>
              </a:rPr>
              <a:t/>
            </a:r>
            <a:br>
              <a:rPr lang="en-US" dirty="0" smtClean="0">
                <a:solidFill>
                  <a:srgbClr val="0000FF"/>
                </a:solidFill>
                <a:latin typeface="Times New Roman" pitchFamily="18" charset="0"/>
                <a:cs typeface="Times New Roman" pitchFamily="18" charset="0"/>
              </a:rPr>
            </a:br>
            <a:r>
              <a:rPr lang="en-US" dirty="0" smtClean="0">
                <a:solidFill>
                  <a:srgbClr val="0000FF"/>
                </a:solidFill>
                <a:latin typeface="Times New Roman" pitchFamily="18" charset="0"/>
                <a:cs typeface="Times New Roman" pitchFamily="18" charset="0"/>
              </a:rPr>
              <a:t/>
            </a:r>
            <a:br>
              <a:rPr lang="en-US" dirty="0" smtClean="0">
                <a:solidFill>
                  <a:srgbClr val="0000FF"/>
                </a:solidFill>
                <a:latin typeface="Times New Roman" pitchFamily="18" charset="0"/>
                <a:cs typeface="Times New Roman" pitchFamily="18" charset="0"/>
              </a:rPr>
            </a:br>
            <a:r>
              <a:rPr lang="vi-VN" b="1" dirty="0">
                <a:solidFill>
                  <a:srgbClr val="FF0000"/>
                </a:solidFill>
              </a:rPr>
              <a:t/>
            </a:r>
            <a:br>
              <a:rPr lang="vi-VN" b="1" dirty="0">
                <a:solidFill>
                  <a:srgbClr val="FF0000"/>
                </a:solidFill>
              </a:rPr>
            </a:br>
            <a:endParaRPr lang="en-US" b="1" dirty="0">
              <a:solidFill>
                <a:srgbClr val="FF0000"/>
              </a:solidFill>
            </a:endParaRPr>
          </a:p>
        </p:txBody>
      </p:sp>
      <p:sp>
        <p:nvSpPr>
          <p:cNvPr id="3" name="Content Placeholder 2"/>
          <p:cNvSpPr>
            <a:spLocks noGrp="1"/>
          </p:cNvSpPr>
          <p:nvPr>
            <p:ph idx="1"/>
          </p:nvPr>
        </p:nvSpPr>
        <p:spPr>
          <a:xfrm>
            <a:off x="152400" y="1219200"/>
            <a:ext cx="8763000" cy="1905000"/>
          </a:xfrm>
        </p:spPr>
        <p:txBody>
          <a:bodyPr>
            <a:noAutofit/>
          </a:bodyPr>
          <a:lstStyle/>
          <a:p>
            <a:pPr marL="0" indent="0">
              <a:buNone/>
            </a:pPr>
            <a:r>
              <a:rPr lang="en-US" sz="2800" dirty="0" err="1">
                <a:latin typeface="Times New Roman" pitchFamily="18" charset="0"/>
                <a:cs typeface="Times New Roman" pitchFamily="18" charset="0"/>
              </a:rPr>
              <a:t>Đây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triển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 dung song </a:t>
            </a:r>
            <a:r>
              <a:rPr lang="en-US" sz="2800" dirty="0" err="1">
                <a:latin typeface="Times New Roman" pitchFamily="18" charset="0"/>
                <a:cs typeface="Times New Roman" pitchFamily="18" charset="0"/>
              </a:rPr>
              <a:t>song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 dung </a:t>
            </a:r>
            <a:r>
              <a:rPr lang="en-US" sz="2800" dirty="0" err="1">
                <a:latin typeface="Times New Roman" pitchFamily="18" charset="0"/>
                <a:cs typeface="Times New Roman" pitchFamily="18" charset="0"/>
              </a:rPr>
              <a:t>nào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trùm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 dung </a:t>
            </a:r>
            <a:r>
              <a:rPr lang="en-US" sz="2800" dirty="0" err="1">
                <a:latin typeface="Times New Roman" pitchFamily="18" charset="0"/>
                <a:cs typeface="Times New Roman" pitchFamily="18" charset="0"/>
              </a:rPr>
              <a:t>nào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Mỗi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khía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rõ</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 dung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a:t>
            </a:r>
          </a:p>
          <a:p>
            <a:pPr marL="0" indent="0">
              <a:buNone/>
            </a:pPr>
            <a:r>
              <a:rPr lang="vi-VN" sz="3000" dirty="0"/>
              <a:t/>
            </a:r>
            <a:br>
              <a:rPr lang="vi-VN" sz="3000" dirty="0"/>
            </a:br>
            <a:endParaRPr lang="en-US" sz="3000" dirty="0"/>
          </a:p>
        </p:txBody>
      </p:sp>
      <p:sp>
        <p:nvSpPr>
          <p:cNvPr id="4" name="Content Placeholder 2"/>
          <p:cNvSpPr txBox="1">
            <a:spLocks/>
          </p:cNvSpPr>
          <p:nvPr/>
        </p:nvSpPr>
        <p:spPr>
          <a:xfrm>
            <a:off x="152400" y="3200400"/>
            <a:ext cx="8839200" cy="3886200"/>
          </a:xfrm>
          <a:prstGeom prst="rect">
            <a:avLst/>
          </a:prstGeom>
        </p:spPr>
        <p:txBody>
          <a:bodyPr vert="horz" lIns="91440" tIns="45720" rIns="91440" bIns="45720" rtlCol="0">
            <a:noAutofit/>
          </a:bodyPr>
          <a:lstStyle/>
          <a:p>
            <a:r>
              <a:rPr lang="en-US" sz="2800" b="1" i="1" u="sng" dirty="0" smtClean="0">
                <a:solidFill>
                  <a:srgbClr val="5E0257"/>
                </a:solidFill>
                <a:latin typeface="Times New Roman" pitchFamily="18" charset="0"/>
                <a:cs typeface="Times New Roman" pitchFamily="18" charset="0"/>
              </a:rPr>
              <a:t>VD: </a:t>
            </a:r>
            <a:r>
              <a:rPr lang="en-US" sz="2800" i="1" dirty="0" err="1">
                <a:latin typeface="Times New Roman" pitchFamily="18" charset="0"/>
                <a:cs typeface="Times New Roman" pitchFamily="18" charset="0"/>
              </a:rPr>
              <a:t>Trong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tập</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Nhật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kí</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trong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tù</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Hồ</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Chí</a:t>
            </a:r>
            <a:r>
              <a:rPr lang="en-US" sz="2800" i="1" dirty="0">
                <a:latin typeface="Times New Roman" pitchFamily="18" charset="0"/>
                <a:cs typeface="Times New Roman" pitchFamily="18" charset="0"/>
              </a:rPr>
              <a:t> </a:t>
            </a:r>
            <a:r>
              <a:rPr lang="en-US" sz="2800" i="1" dirty="0" smtClean="0">
                <a:latin typeface="Times New Roman" pitchFamily="18" charset="0"/>
                <a:cs typeface="Times New Roman" pitchFamily="18" charset="0"/>
              </a:rPr>
              <a:t>Minh),</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có</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những</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bài</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phác</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họa</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sơ</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sài</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mà</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chân</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thực</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đậm</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đà</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càng</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tìm</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hiểu</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càng</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thú</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vị</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như</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đang</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chiêm</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ngưỡng</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một</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bức</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tranh</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cổ</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điển</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Có</a:t>
            </a:r>
            <a:r>
              <a:rPr lang="en-US" sz="2800" b="1" i="1" dirty="0" smtClean="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những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bài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cảnh</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lồng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lộng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sinh</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động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như</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những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tấm</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thảm</a:t>
            </a:r>
            <a:r>
              <a:rPr lang="en-US" sz="2800" b="1" i="1" dirty="0">
                <a:solidFill>
                  <a:srgbClr val="FF0000"/>
                </a:solidFill>
                <a:latin typeface="Times New Roman" pitchFamily="18" charset="0"/>
                <a:cs typeface="Times New Roman" pitchFamily="18" charset="0"/>
              </a:rPr>
              <a:t> </a:t>
            </a:r>
            <a:r>
              <a:rPr lang="en-US" sz="2800" b="1" i="1" smtClean="0">
                <a:solidFill>
                  <a:srgbClr val="FF0000"/>
                </a:solidFill>
                <a:latin typeface="Times New Roman" pitchFamily="18" charset="0"/>
                <a:cs typeface="Times New Roman" pitchFamily="18" charset="0"/>
              </a:rPr>
              <a:t>thêu </a:t>
            </a:r>
            <a:r>
              <a:rPr lang="en-US" sz="2800" b="1" i="1" dirty="0" err="1">
                <a:solidFill>
                  <a:srgbClr val="FF0000"/>
                </a:solidFill>
                <a:latin typeface="Times New Roman" pitchFamily="18" charset="0"/>
                <a:cs typeface="Times New Roman" pitchFamily="18" charset="0"/>
              </a:rPr>
              <a:t>nền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gấm</a:t>
            </a:r>
            <a:r>
              <a:rPr lang="en-US" sz="2800" b="1" i="1" dirty="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chỉ</a:t>
            </a:r>
            <a:r>
              <a:rPr lang="en-US" sz="2800" b="1" i="1" dirty="0" smtClean="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vàng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Cũng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có</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những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bài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làm</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cho</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người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đọc</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nghĩ</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tới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những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bức</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tranh</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sơn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mài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thâm</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trầm</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sâu</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sắc</a:t>
            </a:r>
            <a:r>
              <a:rPr lang="en-US" sz="2800" b="1" i="1" dirty="0" smtClean="0">
                <a:solidFill>
                  <a:srgbClr val="FF0000"/>
                </a:solidFill>
                <a:latin typeface="Times New Roman" pitchFamily="18" charset="0"/>
                <a:cs typeface="Times New Roman" pitchFamily="18" charset="0"/>
              </a:rPr>
              <a:t>. </a:t>
            </a:r>
            <a:r>
              <a:rPr lang="en-US" sz="2800" dirty="0" smtClean="0">
                <a:solidFill>
                  <a:srgbClr val="00B050"/>
                </a:solidFill>
                <a:latin typeface="Times New Roman" pitchFamily="18" charset="0"/>
                <a:cs typeface="Times New Roman" pitchFamily="18" charset="0"/>
              </a:rPr>
              <a:t>(</a:t>
            </a:r>
            <a:r>
              <a:rPr lang="en-US" sz="2800" dirty="0" err="1">
                <a:solidFill>
                  <a:srgbClr val="00B050"/>
                </a:solidFill>
                <a:latin typeface="Times New Roman" pitchFamily="18" charset="0"/>
                <a:cs typeface="Times New Roman" pitchFamily="18" charset="0"/>
              </a:rPr>
              <a:t>Lê</a:t>
            </a:r>
            <a:r>
              <a:rPr lang="en-US" sz="2800" dirty="0">
                <a:solidFill>
                  <a:srgbClr val="00B050"/>
                </a:solidFill>
                <a:latin typeface="Times New Roman" pitchFamily="18" charset="0"/>
                <a:cs typeface="Times New Roman" pitchFamily="18" charset="0"/>
              </a:rPr>
              <a:t> </a:t>
            </a:r>
            <a:r>
              <a:rPr lang="en-US" sz="2800" dirty="0" err="1">
                <a:solidFill>
                  <a:srgbClr val="00B050"/>
                </a:solidFill>
                <a:latin typeface="Times New Roman" pitchFamily="18" charset="0"/>
                <a:cs typeface="Times New Roman" pitchFamily="18" charset="0"/>
              </a:rPr>
              <a:t>Thị</a:t>
            </a:r>
            <a:r>
              <a:rPr lang="en-US" sz="2800" dirty="0">
                <a:solidFill>
                  <a:srgbClr val="00B050"/>
                </a:solidFill>
                <a:latin typeface="Times New Roman" pitchFamily="18" charset="0"/>
                <a:cs typeface="Times New Roman" pitchFamily="18" charset="0"/>
              </a:rPr>
              <a:t> </a:t>
            </a:r>
            <a:r>
              <a:rPr lang="en-US" sz="2800" dirty="0" err="1">
                <a:solidFill>
                  <a:srgbClr val="00B050"/>
                </a:solidFill>
                <a:latin typeface="Times New Roman" pitchFamily="18" charset="0"/>
                <a:cs typeface="Times New Roman" pitchFamily="18" charset="0"/>
              </a:rPr>
              <a:t>Tú</a:t>
            </a:r>
            <a:r>
              <a:rPr lang="en-US" sz="2800" dirty="0">
                <a:solidFill>
                  <a:srgbClr val="00B050"/>
                </a:solidFill>
                <a:latin typeface="Times New Roman" pitchFamily="18" charset="0"/>
                <a:cs typeface="Times New Roman" pitchFamily="18" charset="0"/>
              </a:rPr>
              <a:t> An)</a:t>
            </a:r>
          </a:p>
          <a:p>
            <a:endParaRPr lang="en-US" sz="2800" b="1" dirty="0">
              <a:solidFill>
                <a:srgbClr val="00B050"/>
              </a:solidFill>
              <a:latin typeface="Times New Roman" pitchFamily="18" charset="0"/>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in)">
                                      <p:cBhvr>
                                        <p:cTn id="2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990600"/>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smtClean="0">
                <a:solidFill>
                  <a:srgbClr val="0000FF"/>
                </a:solidFill>
                <a:latin typeface="Times New Roman" pitchFamily="18" charset="0"/>
                <a:cs typeface="Times New Roman" pitchFamily="18" charset="0"/>
              </a:rPr>
              <a:t>5. ĐOẠN VĂN TỔNG – PHÂN – HỢP</a:t>
            </a:r>
            <a:br>
              <a:rPr lang="en-US" b="1" dirty="0" smtClean="0">
                <a:solidFill>
                  <a:srgbClr val="0000FF"/>
                </a:solidFill>
                <a:latin typeface="Times New Roman" pitchFamily="18" charset="0"/>
                <a:cs typeface="Times New Roman" pitchFamily="18" charset="0"/>
              </a:rPr>
            </a:br>
            <a:r>
              <a:rPr lang="en-US" sz="3100" b="1" dirty="0" smtClean="0">
                <a:solidFill>
                  <a:srgbClr val="FF0000"/>
                </a:solidFill>
                <a:latin typeface="Times New Roman" pitchFamily="18" charset="0"/>
                <a:cs typeface="Times New Roman" pitchFamily="18" charset="0"/>
              </a:rPr>
              <a:t>(CÂU CHỦ ĐỀ Ở ĐẦU VÀ CUỐI ĐOẠN VĂN)</a:t>
            </a:r>
            <a:r>
              <a:rPr lang="en-US" dirty="0" smtClean="0">
                <a:solidFill>
                  <a:srgbClr val="0000FF"/>
                </a:solidFill>
                <a:latin typeface="Times New Roman" pitchFamily="18" charset="0"/>
                <a:cs typeface="Times New Roman" pitchFamily="18" charset="0"/>
              </a:rPr>
              <a:t/>
            </a:r>
            <a:br>
              <a:rPr lang="en-US" dirty="0" smtClean="0">
                <a:solidFill>
                  <a:srgbClr val="0000FF"/>
                </a:solidFill>
                <a:latin typeface="Times New Roman" pitchFamily="18" charset="0"/>
                <a:cs typeface="Times New Roman" pitchFamily="18" charset="0"/>
              </a:rPr>
            </a:br>
            <a:r>
              <a:rPr lang="en-US" dirty="0" smtClean="0">
                <a:solidFill>
                  <a:srgbClr val="0000FF"/>
                </a:solidFill>
                <a:latin typeface="Times New Roman" pitchFamily="18" charset="0"/>
                <a:cs typeface="Times New Roman" pitchFamily="18" charset="0"/>
              </a:rPr>
              <a:t/>
            </a:r>
            <a:br>
              <a:rPr lang="en-US" dirty="0" smtClean="0">
                <a:solidFill>
                  <a:srgbClr val="0000FF"/>
                </a:solidFill>
                <a:latin typeface="Times New Roman" pitchFamily="18" charset="0"/>
                <a:cs typeface="Times New Roman" pitchFamily="18" charset="0"/>
              </a:rPr>
            </a:br>
            <a:r>
              <a:rPr lang="vi-VN" b="1" dirty="0">
                <a:solidFill>
                  <a:srgbClr val="FF0000"/>
                </a:solidFill>
              </a:rPr>
              <a:t/>
            </a:r>
            <a:br>
              <a:rPr lang="vi-VN" b="1" dirty="0">
                <a:solidFill>
                  <a:srgbClr val="FF0000"/>
                </a:solidFill>
              </a:rPr>
            </a:br>
            <a:endParaRPr lang="en-US" b="1" dirty="0">
              <a:solidFill>
                <a:srgbClr val="FF0000"/>
              </a:solidFill>
            </a:endParaRPr>
          </a:p>
        </p:txBody>
      </p:sp>
      <p:sp>
        <p:nvSpPr>
          <p:cNvPr id="3" name="Content Placeholder 2"/>
          <p:cNvSpPr>
            <a:spLocks noGrp="1"/>
          </p:cNvSpPr>
          <p:nvPr>
            <p:ph idx="1"/>
          </p:nvPr>
        </p:nvSpPr>
        <p:spPr>
          <a:xfrm>
            <a:off x="152400" y="1371600"/>
            <a:ext cx="8763000" cy="1905000"/>
          </a:xfrm>
        </p:spPr>
        <p:txBody>
          <a:bodyPr>
            <a:noAutofit/>
          </a:bodyPr>
          <a:lstStyle/>
          <a:p>
            <a:pPr marL="0" indent="0">
              <a:buNone/>
            </a:pP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phối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hợp</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diễn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dịch</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với</a:t>
            </a:r>
            <a:r>
              <a:rPr lang="en-US" sz="2800" b="1" i="1" dirty="0">
                <a:solidFill>
                  <a:srgbClr val="FF0000"/>
                </a:solidFill>
                <a:latin typeface="Times New Roman" pitchFamily="18" charset="0"/>
                <a:cs typeface="Times New Roman" pitchFamily="18" charset="0"/>
              </a:rPr>
              <a:t> qui </a:t>
            </a:r>
            <a:r>
              <a:rPr lang="en-US" sz="2800" b="1" i="1" dirty="0" err="1">
                <a:solidFill>
                  <a:srgbClr val="FF0000"/>
                </a:solidFill>
                <a:latin typeface="Times New Roman" pitchFamily="18" charset="0"/>
                <a:cs typeface="Times New Roman" pitchFamily="18" charset="0"/>
              </a:rPr>
              <a:t>nạp</a:t>
            </a:r>
            <a:r>
              <a:rPr lang="en-US" sz="2800" dirty="0">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Câu</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mở</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đầu</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đoạn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nêu</a:t>
            </a:r>
            <a:r>
              <a:rPr lang="en-US" sz="2800" b="1" i="1" dirty="0">
                <a:solidFill>
                  <a:srgbClr val="FF0000"/>
                </a:solidFill>
                <a:latin typeface="Times New Roman" pitchFamily="18" charset="0"/>
                <a:cs typeface="Times New Roman" pitchFamily="18" charset="0"/>
              </a:rPr>
              <a:t> ý </a:t>
            </a:r>
            <a:r>
              <a:rPr lang="en-US" sz="2800" b="1" i="1" dirty="0" err="1">
                <a:solidFill>
                  <a:srgbClr val="FF0000"/>
                </a:solidFill>
                <a:latin typeface="Times New Roman" pitchFamily="18" charset="0"/>
                <a:cs typeface="Times New Roman" pitchFamily="18" charset="0"/>
              </a:rPr>
              <a:t>khái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quát</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bậc</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một</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các</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câu</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tiếp</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theo</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triển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khai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cụ</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thể</a:t>
            </a:r>
            <a:r>
              <a:rPr lang="en-US" sz="2800" b="1" i="1" dirty="0">
                <a:solidFill>
                  <a:srgbClr val="FF0000"/>
                </a:solidFill>
                <a:latin typeface="Times New Roman" pitchFamily="18" charset="0"/>
                <a:cs typeface="Times New Roman" pitchFamily="18" charset="0"/>
              </a:rPr>
              <a:t> ý </a:t>
            </a:r>
            <a:r>
              <a:rPr lang="en-US" sz="2800" b="1" i="1" dirty="0" err="1">
                <a:solidFill>
                  <a:srgbClr val="FF0000"/>
                </a:solidFill>
                <a:latin typeface="Times New Roman" pitchFamily="18" charset="0"/>
                <a:cs typeface="Times New Roman" pitchFamily="18" charset="0"/>
              </a:rPr>
              <a:t>khái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quát</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Câu</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kết</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đoạn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là</a:t>
            </a:r>
            <a:r>
              <a:rPr lang="en-US" sz="2800" b="1" i="1" dirty="0">
                <a:solidFill>
                  <a:srgbClr val="FF0000"/>
                </a:solidFill>
                <a:latin typeface="Times New Roman" pitchFamily="18" charset="0"/>
                <a:cs typeface="Times New Roman" pitchFamily="18" charset="0"/>
              </a:rPr>
              <a:t> ý </a:t>
            </a:r>
            <a:r>
              <a:rPr lang="en-US" sz="2800" b="1" i="1" dirty="0" err="1">
                <a:solidFill>
                  <a:srgbClr val="FF0000"/>
                </a:solidFill>
                <a:latin typeface="Times New Roman" pitchFamily="18" charset="0"/>
                <a:cs typeface="Times New Roman" pitchFamily="18" charset="0"/>
              </a:rPr>
              <a:t>khái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quát</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bậc</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hai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mang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tính</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chất</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nâng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cao</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mở</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rộng</a:t>
            </a:r>
            <a:r>
              <a:rPr lang="en-US" sz="2800" b="1" i="1" dirty="0">
                <a:solidFill>
                  <a:srgbClr val="FF0000"/>
                </a:solidFill>
                <a:latin typeface="Times New Roman" pitchFamily="18" charset="0"/>
                <a:cs typeface="Times New Roman" pitchFamily="18" charset="0"/>
              </a:rPr>
              <a:t>. </a:t>
            </a:r>
            <a:endParaRPr lang="en-US" sz="2800" dirty="0">
              <a:latin typeface="Times New Roman" pitchFamily="18" charset="0"/>
              <a:cs typeface="Times New Roman" pitchFamily="18" charset="0"/>
            </a:endParaRPr>
          </a:p>
          <a:p>
            <a:pPr marL="0" indent="0">
              <a:buNone/>
            </a:pPr>
            <a:r>
              <a:rPr lang="vi-VN" sz="3000" dirty="0"/>
              <a:t/>
            </a:r>
            <a:br>
              <a:rPr lang="vi-VN" sz="3000" dirty="0"/>
            </a:br>
            <a:endParaRPr lang="en-US" sz="3000" dirty="0"/>
          </a:p>
        </p:txBody>
      </p:sp>
      <p:sp>
        <p:nvSpPr>
          <p:cNvPr id="4" name="Content Placeholder 2"/>
          <p:cNvSpPr txBox="1">
            <a:spLocks/>
          </p:cNvSpPr>
          <p:nvPr/>
        </p:nvSpPr>
        <p:spPr>
          <a:xfrm>
            <a:off x="152400" y="3505200"/>
            <a:ext cx="8839200" cy="3886200"/>
          </a:xfrm>
          <a:prstGeom prst="rect">
            <a:avLst/>
          </a:prstGeom>
        </p:spPr>
        <p:txBody>
          <a:bodyPr vert="horz" lIns="91440" tIns="45720" rIns="91440" bIns="45720" rtlCol="0">
            <a:noAutofit/>
          </a:bodyPr>
          <a:lstStyle/>
          <a:p>
            <a:r>
              <a:rPr lang="en-US" sz="2800" b="1" i="1" u="sng" dirty="0" smtClean="0">
                <a:solidFill>
                  <a:srgbClr val="5E0257"/>
                </a:solidFill>
                <a:latin typeface="Times New Roman" pitchFamily="18" charset="0"/>
                <a:cs typeface="Times New Roman" pitchFamily="18" charset="0"/>
              </a:rPr>
              <a:t>VD:</a:t>
            </a:r>
            <a:r>
              <a:rPr lang="en-US" sz="2800" b="1" i="1" dirty="0" smtClean="0">
                <a:solidFill>
                  <a:srgbClr val="5E0257"/>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Thế</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đấy</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biển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luôn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luôn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thay</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đổi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màu</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tùy</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theo</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sắc</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mây</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trời</a:t>
            </a:r>
            <a:r>
              <a:rPr lang="en-US" sz="2800" i="1" dirty="0">
                <a:solidFill>
                  <a:srgbClr val="FF0000"/>
                </a:solidFill>
                <a:latin typeface="Times New Roman" pitchFamily="18" charset="0"/>
                <a:cs typeface="Times New Roman" pitchFamily="18" charset="0"/>
              </a:rPr>
              <a: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Trời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xanh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thẳm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biển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cũng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xanh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thẳm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như</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dâng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cao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lên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chắc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nịch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Trời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rải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mây</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trắng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nhạt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biển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mơ</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màng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dịu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hơi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sương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Trời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âm</a:t>
            </a:r>
            <a:r>
              <a:rPr lang="en-US" sz="2800" i="1" dirty="0">
                <a:latin typeface="Times New Roman" pitchFamily="18" charset="0"/>
                <a:cs typeface="Times New Roman" pitchFamily="18" charset="0"/>
              </a:rPr>
              <a:t> u </a:t>
            </a:r>
            <a:r>
              <a:rPr lang="en-US" sz="2800" i="1" dirty="0" err="1">
                <a:latin typeface="Times New Roman" pitchFamily="18" charset="0"/>
                <a:cs typeface="Times New Roman" pitchFamily="18" charset="0"/>
              </a:rPr>
              <a:t>mây</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mưa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biển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xám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xịt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nặng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nề</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Trời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ầm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ầm</a:t>
            </a:r>
            <a:r>
              <a:rPr lang="en-US" sz="2800" i="1" dirty="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giông</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gió</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biển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đục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ngầu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giận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dữ</a:t>
            </a:r>
            <a:r>
              <a:rPr lang="en-US" sz="2800" i="1" dirty="0" smtClean="0">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Như</a:t>
            </a:r>
            <a:r>
              <a:rPr lang="en-US" sz="2800" b="1" i="1" dirty="0" smtClean="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một</a:t>
            </a:r>
            <a:r>
              <a:rPr lang="en-US" sz="2800" b="1" i="1" dirty="0">
                <a:solidFill>
                  <a:srgbClr val="FF0000"/>
                </a:solidFill>
                <a:latin typeface="Times New Roman" pitchFamily="18" charset="0"/>
                <a:cs typeface="Times New Roman" pitchFamily="18" charset="0"/>
              </a:rPr>
              <a:t> con </a:t>
            </a:r>
            <a:r>
              <a:rPr lang="en-US" sz="2800" b="1" i="1" dirty="0" err="1">
                <a:solidFill>
                  <a:srgbClr val="FF0000"/>
                </a:solidFill>
                <a:latin typeface="Times New Roman" pitchFamily="18" charset="0"/>
                <a:cs typeface="Times New Roman" pitchFamily="18" charset="0"/>
              </a:rPr>
              <a:t>người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biết</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buồn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vui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biển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lúc</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tẻ</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nhạt</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lạnh</a:t>
            </a:r>
            <a:r>
              <a:rPr lang="en-US" sz="2800" b="1" i="1" dirty="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lùng</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lúc</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sôi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nổi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hả</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hê</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lúc</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đăm</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chiêu</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gắt</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gỏng</a:t>
            </a:r>
            <a:r>
              <a:rPr lang="en-US" sz="2800" b="1" i="1" dirty="0" smtClean="0">
                <a:solidFill>
                  <a:srgbClr val="FF0000"/>
                </a:solidFill>
                <a:latin typeface="Times New Roman" pitchFamily="18" charset="0"/>
                <a:cs typeface="Times New Roman" pitchFamily="18" charset="0"/>
              </a:rPr>
              <a:t>. </a:t>
            </a:r>
            <a:r>
              <a:rPr lang="en-US" sz="2800" dirty="0" smtClean="0">
                <a:solidFill>
                  <a:srgbClr val="00B050"/>
                </a:solidFill>
                <a:latin typeface="Times New Roman" pitchFamily="18" charset="0"/>
                <a:cs typeface="Times New Roman" pitchFamily="18" charset="0"/>
              </a:rPr>
              <a:t>(</a:t>
            </a:r>
            <a:r>
              <a:rPr lang="en-US" sz="2800" dirty="0" err="1">
                <a:solidFill>
                  <a:srgbClr val="00B050"/>
                </a:solidFill>
                <a:latin typeface="Times New Roman" pitchFamily="18" charset="0"/>
                <a:cs typeface="Times New Roman" pitchFamily="18" charset="0"/>
              </a:rPr>
              <a:t>Vũ</a:t>
            </a:r>
            <a:r>
              <a:rPr lang="en-US" sz="2800" dirty="0">
                <a:solidFill>
                  <a:srgbClr val="00B050"/>
                </a:solidFill>
                <a:latin typeface="Times New Roman" pitchFamily="18" charset="0"/>
                <a:cs typeface="Times New Roman" pitchFamily="18" charset="0"/>
              </a:rPr>
              <a:t> </a:t>
            </a:r>
            <a:r>
              <a:rPr lang="en-US" sz="2800" dirty="0" err="1">
                <a:solidFill>
                  <a:srgbClr val="00B050"/>
                </a:solidFill>
                <a:latin typeface="Times New Roman" pitchFamily="18" charset="0"/>
                <a:cs typeface="Times New Roman" pitchFamily="18" charset="0"/>
              </a:rPr>
              <a:t>Tú</a:t>
            </a:r>
            <a:r>
              <a:rPr lang="en-US" sz="2800" dirty="0">
                <a:solidFill>
                  <a:srgbClr val="00B050"/>
                </a:solidFill>
                <a:latin typeface="Times New Roman" pitchFamily="18" charset="0"/>
                <a:cs typeface="Times New Roman" pitchFamily="18" charset="0"/>
              </a:rPr>
              <a:t> Nam)</a:t>
            </a:r>
          </a:p>
          <a:p>
            <a:endParaRPr lang="en-US" sz="2800" b="1" dirty="0">
              <a:solidFill>
                <a:srgbClr val="00B050"/>
              </a:solidFill>
              <a:latin typeface="Times New Roman" pitchFamily="18" charset="0"/>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b="1" dirty="0" smtClean="0"/>
              <a:t> </a:t>
            </a:r>
            <a:br>
              <a:rPr lang="en-US" b="1" dirty="0" smtClean="0"/>
            </a:br>
            <a:r>
              <a:rPr lang="en-US" b="1" dirty="0"/>
              <a:t/>
            </a:r>
            <a:br>
              <a:rPr lang="en-US" b="1" dirty="0"/>
            </a:br>
            <a:r>
              <a:rPr lang="en-US" b="1" dirty="0">
                <a:solidFill>
                  <a:srgbClr val="0000FF"/>
                </a:solidFill>
                <a:latin typeface="Times New Roman" pitchFamily="18" charset="0"/>
                <a:cs typeface="Times New Roman" pitchFamily="18" charset="0"/>
              </a:rPr>
              <a:t>6</a:t>
            </a:r>
            <a:r>
              <a:rPr lang="en-US" b="1" dirty="0" smtClean="0">
                <a:solidFill>
                  <a:srgbClr val="0000FF"/>
                </a:solidFill>
                <a:latin typeface="Times New Roman" pitchFamily="18" charset="0"/>
                <a:cs typeface="Times New Roman" pitchFamily="18" charset="0"/>
              </a:rPr>
              <a:t>. ĐOẠN VĂN SO SÁNH</a:t>
            </a:r>
            <a:r>
              <a:rPr lang="en-US" dirty="0" smtClean="0">
                <a:solidFill>
                  <a:srgbClr val="0000FF"/>
                </a:solidFill>
                <a:latin typeface="Times New Roman" pitchFamily="18" charset="0"/>
                <a:cs typeface="Times New Roman" pitchFamily="18" charset="0"/>
              </a:rPr>
              <a:t/>
            </a:r>
            <a:br>
              <a:rPr lang="en-US" dirty="0" smtClean="0">
                <a:solidFill>
                  <a:srgbClr val="0000FF"/>
                </a:solidFill>
                <a:latin typeface="Times New Roman" pitchFamily="18" charset="0"/>
                <a:cs typeface="Times New Roman" pitchFamily="18" charset="0"/>
              </a:rPr>
            </a:br>
            <a:r>
              <a:rPr lang="vi-VN" b="1" dirty="0">
                <a:solidFill>
                  <a:srgbClr val="FF0000"/>
                </a:solidFill>
              </a:rPr>
              <a:t/>
            </a:r>
            <a:br>
              <a:rPr lang="vi-VN" b="1" dirty="0">
                <a:solidFill>
                  <a:srgbClr val="FF0000"/>
                </a:solidFill>
              </a:rPr>
            </a:br>
            <a:endParaRPr lang="en-US" b="1" dirty="0">
              <a:solidFill>
                <a:srgbClr val="FF0000"/>
              </a:solidFill>
            </a:endParaRPr>
          </a:p>
        </p:txBody>
      </p:sp>
      <p:sp>
        <p:nvSpPr>
          <p:cNvPr id="3" name="Content Placeholder 2"/>
          <p:cNvSpPr>
            <a:spLocks noGrp="1"/>
          </p:cNvSpPr>
          <p:nvPr>
            <p:ph idx="1"/>
          </p:nvPr>
        </p:nvSpPr>
        <p:spPr>
          <a:xfrm>
            <a:off x="381000" y="1752600"/>
            <a:ext cx="8305800" cy="2743200"/>
          </a:xfrm>
        </p:spPr>
        <p:txBody>
          <a:bodyPr>
            <a:normAutofit/>
          </a:bodyPr>
          <a:lstStyle/>
          <a:p>
            <a:pPr marL="0" indent="0">
              <a:buNone/>
            </a:pPr>
            <a:r>
              <a:rPr lang="en-US" sz="3000" dirty="0" err="1">
                <a:latin typeface="Times New Roman" pitchFamily="18" charset="0"/>
                <a:cs typeface="Times New Roman" pitchFamily="18" charset="0"/>
              </a:rPr>
              <a:t>Đoạn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văn</a:t>
            </a:r>
            <a:r>
              <a:rPr lang="en-US" sz="3000" dirty="0">
                <a:latin typeface="Times New Roman" pitchFamily="18" charset="0"/>
                <a:cs typeface="Times New Roman" pitchFamily="18" charset="0"/>
              </a:rPr>
              <a:t> so </a:t>
            </a:r>
            <a:r>
              <a:rPr lang="en-US" sz="3000" dirty="0" err="1">
                <a:latin typeface="Times New Roman" pitchFamily="18" charset="0"/>
                <a:cs typeface="Times New Roman" pitchFamily="18" charset="0"/>
              </a:rPr>
              <a:t>sánh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sự</a:t>
            </a:r>
            <a:r>
              <a:rPr lang="en-US" sz="3000" dirty="0">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đối</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chiếu</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để</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thấy</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cái</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giống</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nhau</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hoặc</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khác</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nhau</a:t>
            </a:r>
            <a:r>
              <a:rPr lang="en-US" sz="3000" b="1" dirty="0">
                <a:solidFill>
                  <a:srgbClr val="FF0000"/>
                </a:solidFill>
                <a:latin typeface="Times New Roman" pitchFamily="18" charset="0"/>
                <a:cs typeface="Times New Roman" pitchFamily="18" charset="0"/>
              </a:rPr>
              <a:t> </a:t>
            </a:r>
            <a:r>
              <a:rPr lang="en-US" sz="3000" dirty="0" err="1">
                <a:latin typeface="Times New Roman" pitchFamily="18" charset="0"/>
                <a:cs typeface="Times New Roman" pitchFamily="18" charset="0"/>
              </a:rPr>
              <a:t>giữa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các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đối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tượng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các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vấn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đề</a:t>
            </a:r>
            <a:r>
              <a:rPr lang="en-US" sz="3000" dirty="0">
                <a:latin typeface="Times New Roman" pitchFamily="18" charset="0"/>
                <a:cs typeface="Times New Roman" pitchFamily="18" charset="0"/>
              </a:rPr>
              <a:t>,…</a:t>
            </a:r>
            <a:r>
              <a:rPr lang="en-US" sz="3000" dirty="0" err="1">
                <a:latin typeface="Times New Roman" pitchFamily="18" charset="0"/>
                <a:cs typeface="Times New Roman" pitchFamily="18" charset="0"/>
              </a:rPr>
              <a:t>để</a:t>
            </a:r>
            <a:r>
              <a:rPr lang="en-US" sz="3000" dirty="0">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từ</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đó</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thấy</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được</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chân</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lí</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của</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luận</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điểm</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hoặc</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làm</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nổi</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bật</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luận</a:t>
            </a:r>
            <a:r>
              <a:rPr lang="en-US" sz="3000" b="1" dirty="0">
                <a:solidFill>
                  <a:srgbClr val="FF0000"/>
                </a:solidFill>
                <a:latin typeface="Times New Roman" pitchFamily="18" charset="0"/>
                <a:cs typeface="Times New Roman" pitchFamily="18" charset="0"/>
              </a:rPr>
              <a:t> </a:t>
            </a:r>
            <a:r>
              <a:rPr lang="en-US" sz="3000" b="1" dirty="0" err="1">
                <a:solidFill>
                  <a:srgbClr val="FF0000"/>
                </a:solidFill>
                <a:latin typeface="Times New Roman" pitchFamily="18" charset="0"/>
                <a:cs typeface="Times New Roman" pitchFamily="18" charset="0"/>
              </a:rPr>
              <a:t>điểm</a:t>
            </a:r>
            <a:r>
              <a:rPr lang="en-US" sz="3000" b="1" dirty="0">
                <a:solidFill>
                  <a:srgbClr val="FF0000"/>
                </a:solidFill>
                <a:latin typeface="Times New Roman" pitchFamily="18" charset="0"/>
                <a:cs typeface="Times New Roman" pitchFamily="18" charset="0"/>
              </a:rPr>
              <a:t> </a:t>
            </a:r>
            <a:r>
              <a:rPr lang="en-US" sz="3000" dirty="0" err="1">
                <a:latin typeface="Times New Roman" pitchFamily="18" charset="0"/>
                <a:cs typeface="Times New Roman" pitchFamily="18" charset="0"/>
              </a:rPr>
              <a:t>trong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đoạn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văn</a:t>
            </a:r>
            <a:r>
              <a:rPr lang="en-US" sz="3000" dirty="0">
                <a:latin typeface="Times New Roman" pitchFamily="18" charset="0"/>
                <a:cs typeface="Times New Roman" pitchFamily="18" charset="0"/>
              </a:rPr>
              <a:t>. </a:t>
            </a:r>
            <a:endParaRPr lang="en-US" sz="3000" dirty="0"/>
          </a:p>
        </p:txBody>
      </p:sp>
      <p:sp>
        <p:nvSpPr>
          <p:cNvPr id="4" name="Content Placeholder 2"/>
          <p:cNvSpPr txBox="1">
            <a:spLocks/>
          </p:cNvSpPr>
          <p:nvPr/>
        </p:nvSpPr>
        <p:spPr>
          <a:xfrm>
            <a:off x="381000" y="4191000"/>
            <a:ext cx="8458200" cy="3048000"/>
          </a:xfrm>
          <a:prstGeom prst="rect">
            <a:avLst/>
          </a:prstGeom>
        </p:spPr>
        <p:txBody>
          <a:bodyPr vert="horz" lIns="91440" tIns="45720" rIns="91440" bIns="45720" rtlCol="0">
            <a:normAutofit lnSpcReduction="10000"/>
          </a:bodyPr>
          <a:lstStyle/>
          <a:p>
            <a:r>
              <a:rPr lang="en-US" sz="3000" b="1" dirty="0" err="1" smtClean="0">
                <a:solidFill>
                  <a:srgbClr val="FF0000"/>
                </a:solidFill>
                <a:latin typeface="Times New Roman" pitchFamily="18" charset="0"/>
                <a:cs typeface="Times New Roman" pitchFamily="18" charset="0"/>
              </a:rPr>
              <a:t>Có</a:t>
            </a:r>
            <a:r>
              <a:rPr lang="en-US" sz="3000" b="1" dirty="0" smtClean="0">
                <a:solidFill>
                  <a:srgbClr val="FF0000"/>
                </a:solidFill>
                <a:latin typeface="Times New Roman" pitchFamily="18" charset="0"/>
                <a:cs typeface="Times New Roman" pitchFamily="18" charset="0"/>
              </a:rPr>
              <a:t> </a:t>
            </a:r>
            <a:r>
              <a:rPr lang="en-US" sz="3000" b="1" dirty="0" err="1" smtClean="0">
                <a:solidFill>
                  <a:srgbClr val="FF0000"/>
                </a:solidFill>
                <a:latin typeface="Times New Roman" pitchFamily="18" charset="0"/>
                <a:cs typeface="Times New Roman" pitchFamily="18" charset="0"/>
              </a:rPr>
              <a:t>hai</a:t>
            </a:r>
            <a:r>
              <a:rPr lang="en-US" sz="3000" b="1" dirty="0" smtClean="0">
                <a:solidFill>
                  <a:srgbClr val="FF0000"/>
                </a:solidFill>
                <a:latin typeface="Times New Roman" pitchFamily="18" charset="0"/>
                <a:cs typeface="Times New Roman" pitchFamily="18" charset="0"/>
              </a:rPr>
              <a:t> </a:t>
            </a:r>
            <a:r>
              <a:rPr lang="en-US" sz="3000" b="1" dirty="0" err="1" smtClean="0">
                <a:solidFill>
                  <a:srgbClr val="FF0000"/>
                </a:solidFill>
                <a:latin typeface="Times New Roman" pitchFamily="18" charset="0"/>
                <a:cs typeface="Times New Roman" pitchFamily="18" charset="0"/>
              </a:rPr>
              <a:t>kiểu</a:t>
            </a:r>
            <a:r>
              <a:rPr lang="en-US" sz="3000" b="1" dirty="0" smtClean="0">
                <a:solidFill>
                  <a:srgbClr val="FF0000"/>
                </a:solidFill>
                <a:latin typeface="Times New Roman" pitchFamily="18" charset="0"/>
                <a:cs typeface="Times New Roman" pitchFamily="18" charset="0"/>
              </a:rPr>
              <a:t> so </a:t>
            </a:r>
            <a:r>
              <a:rPr lang="en-US" sz="3000" b="1" dirty="0" err="1" smtClean="0">
                <a:solidFill>
                  <a:srgbClr val="FF0000"/>
                </a:solidFill>
                <a:latin typeface="Times New Roman" pitchFamily="18" charset="0"/>
                <a:cs typeface="Times New Roman" pitchFamily="18" charset="0"/>
              </a:rPr>
              <a:t>sánh</a:t>
            </a:r>
            <a:r>
              <a:rPr lang="en-US" sz="3000" b="1" dirty="0" smtClean="0">
                <a:solidFill>
                  <a:srgbClr val="FF0000"/>
                </a:solidFill>
                <a:latin typeface="Times New Roman" pitchFamily="18" charset="0"/>
                <a:cs typeface="Times New Roman" pitchFamily="18" charset="0"/>
              </a:rPr>
              <a:t> </a:t>
            </a:r>
            <a:r>
              <a:rPr lang="en-US" sz="3000" dirty="0" err="1" smtClean="0">
                <a:latin typeface="Times New Roman" pitchFamily="18" charset="0"/>
                <a:cs typeface="Times New Roman" pitchFamily="18" charset="0"/>
              </a:rPr>
              <a:t>khi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viết</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đoạn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văn</a:t>
            </a:r>
            <a:r>
              <a:rPr lang="en-US" sz="3000" dirty="0" smtClean="0">
                <a:latin typeface="Times New Roman" pitchFamily="18" charset="0"/>
                <a:cs typeface="Times New Roman" pitchFamily="18" charset="0"/>
              </a:rPr>
              <a:t>: </a:t>
            </a:r>
          </a:p>
          <a:p>
            <a:r>
              <a:rPr lang="en-US" sz="3000" dirty="0" smtClean="0">
                <a:solidFill>
                  <a:srgbClr val="FF0000"/>
                </a:solidFill>
                <a:latin typeface="Times New Roman" pitchFamily="18" charset="0"/>
                <a:cs typeface="Times New Roman" pitchFamily="18" charset="0"/>
              </a:rPr>
              <a:t>-</a:t>
            </a:r>
            <a:r>
              <a:rPr lang="en-US" sz="3000" b="1" dirty="0" smtClean="0">
                <a:solidFill>
                  <a:srgbClr val="FF0000"/>
                </a:solidFill>
                <a:latin typeface="Times New Roman" pitchFamily="18" charset="0"/>
                <a:cs typeface="Times New Roman" pitchFamily="18" charset="0"/>
              </a:rPr>
              <a:t> So </a:t>
            </a:r>
            <a:r>
              <a:rPr lang="en-US" sz="3000" b="1" dirty="0" err="1" smtClean="0">
                <a:solidFill>
                  <a:srgbClr val="FF0000"/>
                </a:solidFill>
                <a:latin typeface="Times New Roman" pitchFamily="18" charset="0"/>
                <a:cs typeface="Times New Roman" pitchFamily="18" charset="0"/>
              </a:rPr>
              <a:t>sánh</a:t>
            </a:r>
            <a:r>
              <a:rPr lang="en-US" sz="3000" b="1" dirty="0" smtClean="0">
                <a:solidFill>
                  <a:srgbClr val="FF0000"/>
                </a:solidFill>
                <a:latin typeface="Times New Roman" pitchFamily="18" charset="0"/>
                <a:cs typeface="Times New Roman" pitchFamily="18" charset="0"/>
              </a:rPr>
              <a:t> </a:t>
            </a:r>
            <a:r>
              <a:rPr lang="en-US" sz="3000" b="1" dirty="0" err="1" smtClean="0">
                <a:solidFill>
                  <a:srgbClr val="FF0000"/>
                </a:solidFill>
                <a:latin typeface="Times New Roman" pitchFamily="18" charset="0"/>
                <a:cs typeface="Times New Roman" pitchFamily="18" charset="0"/>
              </a:rPr>
              <a:t>tương</a:t>
            </a:r>
            <a:r>
              <a:rPr lang="en-US" sz="3000" b="1" dirty="0" smtClean="0">
                <a:solidFill>
                  <a:srgbClr val="FF0000"/>
                </a:solidFill>
                <a:latin typeface="Times New Roman" pitchFamily="18" charset="0"/>
                <a:cs typeface="Times New Roman" pitchFamily="18" charset="0"/>
              </a:rPr>
              <a:t> </a:t>
            </a:r>
            <a:r>
              <a:rPr lang="en-US" sz="3000" b="1" dirty="0" err="1" smtClean="0">
                <a:solidFill>
                  <a:srgbClr val="FF0000"/>
                </a:solidFill>
                <a:latin typeface="Times New Roman" pitchFamily="18" charset="0"/>
                <a:cs typeface="Times New Roman" pitchFamily="18" charset="0"/>
              </a:rPr>
              <a:t>đồng</a:t>
            </a:r>
            <a:r>
              <a:rPr lang="en-US" sz="3000" b="1" dirty="0" smtClean="0">
                <a:solidFill>
                  <a:srgbClr val="FF0000"/>
                </a:solidFill>
                <a:latin typeface="Times New Roman" pitchFamily="18" charset="0"/>
                <a:cs typeface="Times New Roman" pitchFamily="18" charset="0"/>
              </a:rPr>
              <a:t>: </a:t>
            </a:r>
            <a:r>
              <a:rPr lang="en-US" sz="3000" dirty="0" smtClean="0">
                <a:latin typeface="Times New Roman" pitchFamily="18" charset="0"/>
                <a:cs typeface="Times New Roman" pitchFamily="18" charset="0"/>
              </a:rPr>
              <a:t>so </a:t>
            </a:r>
            <a:r>
              <a:rPr lang="en-US" sz="3000" dirty="0" err="1">
                <a:latin typeface="Times New Roman" pitchFamily="18" charset="0"/>
                <a:cs typeface="Times New Roman" pitchFamily="18" charset="0"/>
              </a:rPr>
              <a:t>sánh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tương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tự</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nhau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dựa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trên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một</a:t>
            </a:r>
            <a:r>
              <a:rPr lang="en-US" sz="3000" dirty="0">
                <a:latin typeface="Times New Roman" pitchFamily="18" charset="0"/>
                <a:cs typeface="Times New Roman" pitchFamily="18" charset="0"/>
              </a:rPr>
              <a:t> ý </a:t>
            </a:r>
            <a:r>
              <a:rPr lang="en-US" sz="3000" dirty="0" err="1">
                <a:latin typeface="Times New Roman" pitchFamily="18" charset="0"/>
                <a:cs typeface="Times New Roman" pitchFamily="18" charset="0"/>
              </a:rPr>
              <a:t>tưởng</a:t>
            </a:r>
            <a:endParaRPr lang="en-US" sz="3000" dirty="0" smtClean="0">
              <a:solidFill>
                <a:srgbClr val="FF0000"/>
              </a:solidFill>
              <a:latin typeface="Times New Roman" pitchFamily="18" charset="0"/>
              <a:cs typeface="Times New Roman" pitchFamily="18" charset="0"/>
            </a:endParaRPr>
          </a:p>
          <a:p>
            <a:pPr>
              <a:buFontTx/>
              <a:buChar char="-"/>
            </a:pPr>
            <a:r>
              <a:rPr lang="en-US" sz="3000" b="1" dirty="0" smtClean="0">
                <a:solidFill>
                  <a:srgbClr val="FF0000"/>
                </a:solidFill>
                <a:latin typeface="Times New Roman" pitchFamily="18" charset="0"/>
                <a:cs typeface="Times New Roman" pitchFamily="18" charset="0"/>
              </a:rPr>
              <a:t> So </a:t>
            </a:r>
            <a:r>
              <a:rPr lang="en-US" sz="3000" b="1" dirty="0" err="1" smtClean="0">
                <a:solidFill>
                  <a:srgbClr val="FF0000"/>
                </a:solidFill>
                <a:latin typeface="Times New Roman" pitchFamily="18" charset="0"/>
                <a:cs typeface="Times New Roman" pitchFamily="18" charset="0"/>
              </a:rPr>
              <a:t>sánh</a:t>
            </a:r>
            <a:r>
              <a:rPr lang="en-US" sz="3000" b="1" dirty="0" smtClean="0">
                <a:solidFill>
                  <a:srgbClr val="FF0000"/>
                </a:solidFill>
                <a:latin typeface="Times New Roman" pitchFamily="18" charset="0"/>
                <a:cs typeface="Times New Roman" pitchFamily="18" charset="0"/>
              </a:rPr>
              <a:t> </a:t>
            </a:r>
            <a:r>
              <a:rPr lang="en-US" sz="3000" b="1" dirty="0" err="1" smtClean="0">
                <a:solidFill>
                  <a:srgbClr val="FF0000"/>
                </a:solidFill>
                <a:latin typeface="Times New Roman" pitchFamily="18" charset="0"/>
                <a:cs typeface="Times New Roman" pitchFamily="18" charset="0"/>
              </a:rPr>
              <a:t>tương</a:t>
            </a:r>
            <a:r>
              <a:rPr lang="en-US" sz="3000" b="1" dirty="0" smtClean="0">
                <a:solidFill>
                  <a:srgbClr val="FF0000"/>
                </a:solidFill>
                <a:latin typeface="Times New Roman" pitchFamily="18" charset="0"/>
                <a:cs typeface="Times New Roman" pitchFamily="18" charset="0"/>
              </a:rPr>
              <a:t> </a:t>
            </a:r>
            <a:r>
              <a:rPr lang="en-US" sz="3000" b="1" dirty="0" err="1" smtClean="0">
                <a:solidFill>
                  <a:srgbClr val="FF0000"/>
                </a:solidFill>
                <a:latin typeface="Times New Roman" pitchFamily="18" charset="0"/>
                <a:cs typeface="Times New Roman" pitchFamily="18" charset="0"/>
              </a:rPr>
              <a:t>phản</a:t>
            </a:r>
            <a:r>
              <a:rPr lang="en-US" sz="3000" b="1" dirty="0" smtClean="0">
                <a:solidFill>
                  <a:srgbClr val="FF0000"/>
                </a:solidFill>
                <a:latin typeface="Times New Roman" pitchFamily="18" charset="0"/>
                <a:cs typeface="Times New Roman" pitchFamily="18" charset="0"/>
              </a:rPr>
              <a:t>: </a:t>
            </a:r>
            <a:r>
              <a:rPr lang="en-US" sz="3000" dirty="0">
                <a:latin typeface="Times New Roman" pitchFamily="18" charset="0"/>
                <a:cs typeface="Times New Roman" pitchFamily="18" charset="0"/>
              </a:rPr>
              <a:t>so </a:t>
            </a:r>
            <a:r>
              <a:rPr lang="en-US" sz="3000" dirty="0" err="1">
                <a:latin typeface="Times New Roman" pitchFamily="18" charset="0"/>
                <a:cs typeface="Times New Roman" pitchFamily="18" charset="0"/>
              </a:rPr>
              <a:t>sánh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ngược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nhau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về</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nội</a:t>
            </a:r>
            <a:r>
              <a:rPr lang="en-US" sz="3000" dirty="0">
                <a:latin typeface="Times New Roman" pitchFamily="18" charset="0"/>
                <a:cs typeface="Times New Roman" pitchFamily="18" charset="0"/>
              </a:rPr>
              <a:t> dung, ý </a:t>
            </a:r>
            <a:r>
              <a:rPr lang="en-US" sz="3000" dirty="0" err="1">
                <a:latin typeface="Times New Roman" pitchFamily="18" charset="0"/>
                <a:cs typeface="Times New Roman" pitchFamily="18" charset="0"/>
              </a:rPr>
              <a:t>tưởng</a:t>
            </a:r>
            <a:endParaRPr lang="en-US" sz="3000" b="1" dirty="0" smtClean="0">
              <a:solidFill>
                <a:srgbClr val="FF0000"/>
              </a:solidFill>
              <a:latin typeface="Times New Roman" pitchFamily="18" charset="0"/>
              <a:cs typeface="Times New Roman" pitchFamily="18" charset="0"/>
            </a:endParaRPr>
          </a:p>
          <a:p>
            <a:r>
              <a:rPr lang="vi-VN" sz="3000" dirty="0" smtClean="0">
                <a:latin typeface="Times New Roman" pitchFamily="18" charset="0"/>
                <a:cs typeface="Times New Roman" pitchFamily="18" charset="0"/>
              </a:rPr>
              <a:t/>
            </a:r>
            <a:br>
              <a:rPr lang="vi-VN" sz="3000" dirty="0" smtClean="0">
                <a:latin typeface="Times New Roman" pitchFamily="18" charset="0"/>
                <a:cs typeface="Times New Roman" pitchFamily="18" charset="0"/>
              </a:rPr>
            </a:br>
            <a:endParaRPr lang="en-US" sz="3000" dirty="0">
              <a:latin typeface="Times New Roman" pitchFamily="18" charset="0"/>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amond(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dirty="0" smtClean="0"/>
              <a:t> </a:t>
            </a:r>
            <a:br>
              <a:rPr lang="en-US" b="1" dirty="0" smtClean="0"/>
            </a:br>
            <a:r>
              <a:rPr lang="en-US" b="1" dirty="0"/>
              <a:t/>
            </a:r>
            <a:br>
              <a:rPr lang="en-US" b="1" dirty="0"/>
            </a:br>
            <a:r>
              <a:rPr lang="en-US" b="1" dirty="0">
                <a:solidFill>
                  <a:srgbClr val="0000FF"/>
                </a:solidFill>
                <a:latin typeface="Times New Roman" pitchFamily="18" charset="0"/>
                <a:cs typeface="Times New Roman" pitchFamily="18" charset="0"/>
              </a:rPr>
              <a:t>6</a:t>
            </a:r>
            <a:r>
              <a:rPr lang="en-US" b="1" dirty="0" smtClean="0">
                <a:solidFill>
                  <a:srgbClr val="0000FF"/>
                </a:solidFill>
                <a:latin typeface="Times New Roman" pitchFamily="18" charset="0"/>
                <a:cs typeface="Times New Roman" pitchFamily="18" charset="0"/>
              </a:rPr>
              <a:t>. ĐOẠN VĂN SO SÁNH</a:t>
            </a:r>
            <a:r>
              <a:rPr lang="en-US" dirty="0" smtClean="0">
                <a:solidFill>
                  <a:srgbClr val="0000FF"/>
                </a:solidFill>
                <a:latin typeface="Times New Roman" pitchFamily="18" charset="0"/>
                <a:cs typeface="Times New Roman" pitchFamily="18" charset="0"/>
              </a:rPr>
              <a:t/>
            </a:r>
            <a:br>
              <a:rPr lang="en-US" dirty="0" smtClean="0">
                <a:solidFill>
                  <a:srgbClr val="0000FF"/>
                </a:solidFill>
                <a:latin typeface="Times New Roman" pitchFamily="18" charset="0"/>
                <a:cs typeface="Times New Roman" pitchFamily="18" charset="0"/>
              </a:rPr>
            </a:br>
            <a:r>
              <a:rPr lang="vi-VN" b="1" dirty="0">
                <a:solidFill>
                  <a:srgbClr val="FF0000"/>
                </a:solidFill>
              </a:rPr>
              <a:t/>
            </a:r>
            <a:br>
              <a:rPr lang="vi-VN" b="1" dirty="0">
                <a:solidFill>
                  <a:srgbClr val="FF0000"/>
                </a:solidFill>
              </a:rPr>
            </a:br>
            <a:endParaRPr lang="en-US" b="1" dirty="0">
              <a:solidFill>
                <a:srgbClr val="FF0000"/>
              </a:solidFill>
            </a:endParaRPr>
          </a:p>
        </p:txBody>
      </p:sp>
      <p:sp>
        <p:nvSpPr>
          <p:cNvPr id="3" name="Content Placeholder 2"/>
          <p:cNvSpPr>
            <a:spLocks noGrp="1"/>
          </p:cNvSpPr>
          <p:nvPr>
            <p:ph idx="1"/>
          </p:nvPr>
        </p:nvSpPr>
        <p:spPr>
          <a:xfrm>
            <a:off x="152400" y="838200"/>
            <a:ext cx="8839200" cy="3962400"/>
          </a:xfrm>
        </p:spPr>
        <p:txBody>
          <a:bodyPr>
            <a:noAutofit/>
          </a:bodyPr>
          <a:lstStyle/>
          <a:p>
            <a:pPr marL="0" indent="0">
              <a:buNone/>
            </a:pPr>
            <a:r>
              <a:rPr lang="en-US" sz="2400" b="1" dirty="0" smtClean="0">
                <a:solidFill>
                  <a:srgbClr val="0000FF"/>
                </a:solidFill>
                <a:latin typeface="Times New Roman" pitchFamily="18" charset="0"/>
                <a:cs typeface="Times New Roman" pitchFamily="18" charset="0"/>
              </a:rPr>
              <a:t>So </a:t>
            </a:r>
            <a:r>
              <a:rPr lang="en-US" sz="2400" b="1" dirty="0" err="1" smtClean="0">
                <a:solidFill>
                  <a:srgbClr val="0000FF"/>
                </a:solidFill>
                <a:latin typeface="Times New Roman" pitchFamily="18" charset="0"/>
                <a:cs typeface="Times New Roman" pitchFamily="18" charset="0"/>
              </a:rPr>
              <a:t>sánh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tương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đồng</a:t>
            </a:r>
            <a:r>
              <a:rPr lang="en-US" sz="2400" b="1" dirty="0" smtClean="0">
                <a:solidFill>
                  <a:srgbClr val="0000FF"/>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Ngày</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trước</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ông</a:t>
            </a:r>
            <a:r>
              <a:rPr lang="en-US" sz="2400" b="1" i="1" dirty="0">
                <a:solidFill>
                  <a:srgbClr val="E73E09"/>
                </a:solidFill>
                <a:latin typeface="Times New Roman" pitchFamily="18" charset="0"/>
                <a:cs typeface="Times New Roman" pitchFamily="18" charset="0"/>
              </a:rPr>
              <a:t> cha </a:t>
            </a:r>
            <a:r>
              <a:rPr lang="en-US" sz="2400" b="1" i="1" dirty="0" err="1">
                <a:solidFill>
                  <a:srgbClr val="E73E09"/>
                </a:solidFill>
                <a:latin typeface="Times New Roman" pitchFamily="18" charset="0"/>
                <a:cs typeface="Times New Roman" pitchFamily="18" charset="0"/>
              </a:rPr>
              <a:t>ta</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có</a:t>
            </a:r>
            <a:r>
              <a:rPr lang="en-US" sz="2400" b="1" i="1" dirty="0">
                <a:solidFill>
                  <a:srgbClr val="E73E09"/>
                </a:solidFill>
                <a:latin typeface="Times New Roman" pitchFamily="18" charset="0"/>
                <a:cs typeface="Times New Roman" pitchFamily="18" charset="0"/>
              </a:rPr>
              <a:t> </a:t>
            </a:r>
            <a:r>
              <a:rPr lang="en-US" sz="2400" b="1" i="1" dirty="0" err="1" smtClean="0">
                <a:solidFill>
                  <a:srgbClr val="E73E09"/>
                </a:solidFill>
                <a:latin typeface="Times New Roman" pitchFamily="18" charset="0"/>
                <a:cs typeface="Times New Roman" pitchFamily="18" charset="0"/>
              </a:rPr>
              <a:t>câu</a:t>
            </a:r>
            <a:r>
              <a:rPr lang="en-US" sz="2400" b="1" i="1" dirty="0" smtClean="0">
                <a:solidFill>
                  <a:srgbClr val="E73E09"/>
                </a:solidFill>
                <a:latin typeface="Times New Roman" pitchFamily="18" charset="0"/>
                <a:cs typeface="Times New Roman" pitchFamily="18" charset="0"/>
              </a:rPr>
              <a:t>: </a:t>
            </a:r>
            <a:r>
              <a:rPr lang="en-US" sz="2400" b="1" i="1" dirty="0">
                <a:solidFill>
                  <a:srgbClr val="E73E09"/>
                </a:solidFill>
                <a:latin typeface="Times New Roman" pitchFamily="18" charset="0"/>
                <a:cs typeface="Times New Roman" pitchFamily="18" charset="0"/>
              </a:rPr>
              <a:t>“</a:t>
            </a:r>
            <a:r>
              <a:rPr lang="en-US" sz="2400" b="1" i="1" dirty="0" err="1">
                <a:solidFill>
                  <a:srgbClr val="E73E09"/>
                </a:solidFill>
                <a:latin typeface="Times New Roman" pitchFamily="18" charset="0"/>
                <a:cs typeface="Times New Roman" pitchFamily="18" charset="0"/>
              </a:rPr>
              <a:t>Có</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công</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mài</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sắt</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có</a:t>
            </a:r>
            <a:r>
              <a:rPr lang="en-US" sz="2400" b="1" i="1" dirty="0">
                <a:solidFill>
                  <a:srgbClr val="E73E09"/>
                </a:solidFill>
                <a:latin typeface="Times New Roman" pitchFamily="18" charset="0"/>
                <a:cs typeface="Times New Roman" pitchFamily="18" charset="0"/>
              </a:rPr>
              <a:t> </a:t>
            </a:r>
            <a:r>
              <a:rPr lang="en-US" sz="2400" b="1" i="1" dirty="0" err="1" smtClean="0">
                <a:solidFill>
                  <a:srgbClr val="E73E09"/>
                </a:solidFill>
                <a:latin typeface="Times New Roman" pitchFamily="18" charset="0"/>
                <a:cs typeface="Times New Roman" pitchFamily="18" charset="0"/>
              </a:rPr>
              <a:t>ngày</a:t>
            </a:r>
            <a:r>
              <a:rPr lang="en-US" sz="2400" b="1" i="1" dirty="0" smtClean="0">
                <a:solidFill>
                  <a:srgbClr val="E73E09"/>
                </a:solidFill>
                <a:latin typeface="Times New Roman" pitchFamily="18" charset="0"/>
                <a:cs typeface="Times New Roman" pitchFamily="18" charset="0"/>
              </a:rPr>
              <a:t> </a:t>
            </a:r>
            <a:r>
              <a:rPr lang="en-US" sz="2400" b="1" i="1" dirty="0" err="1" smtClean="0">
                <a:solidFill>
                  <a:srgbClr val="E73E09"/>
                </a:solidFill>
                <a:latin typeface="Times New Roman" pitchFamily="18" charset="0"/>
                <a:cs typeface="Times New Roman" pitchFamily="18" charset="0"/>
              </a:rPr>
              <a:t>nên</a:t>
            </a:r>
            <a:r>
              <a:rPr lang="en-US" sz="2400" b="1" i="1" dirty="0" smtClean="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kim</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Cụ</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Nguyễn</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Bá</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Học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đầu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thế</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kỉ</a:t>
            </a:r>
            <a:r>
              <a:rPr lang="en-US" sz="2400" i="1" dirty="0">
                <a:latin typeface="Times New Roman" pitchFamily="18" charset="0"/>
                <a:cs typeface="Times New Roman" pitchFamily="18" charset="0"/>
              </a:rPr>
              <a:t> XX </a:t>
            </a:r>
            <a:r>
              <a:rPr lang="en-US" sz="2400" b="1" i="1" dirty="0" err="1">
                <a:solidFill>
                  <a:srgbClr val="E73E09"/>
                </a:solidFill>
                <a:latin typeface="Times New Roman" pitchFamily="18" charset="0"/>
                <a:cs typeface="Times New Roman" pitchFamily="18" charset="0"/>
              </a:rPr>
              <a:t>cũng</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viết</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Đường</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đi</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không</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khó</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vì</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ngăn</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sông</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cách</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núi</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mà</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khó</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vì</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lòng</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người</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ngại</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núi</a:t>
            </a:r>
            <a:r>
              <a:rPr lang="en-US" sz="2400" b="1" i="1" dirty="0">
                <a:solidFill>
                  <a:srgbClr val="E73E09"/>
                </a:solidFill>
                <a:latin typeface="Times New Roman" pitchFamily="18" charset="0"/>
                <a:cs typeface="Times New Roman" pitchFamily="18" charset="0"/>
              </a:rPr>
              <a:t> e </a:t>
            </a:r>
            <a:r>
              <a:rPr lang="en-US" sz="2400" b="1" i="1" dirty="0" err="1">
                <a:solidFill>
                  <a:srgbClr val="E73E09"/>
                </a:solidFill>
                <a:latin typeface="Times New Roman" pitchFamily="18" charset="0"/>
                <a:cs typeface="Times New Roman" pitchFamily="18" charset="0"/>
              </a:rPr>
              <a:t>sông</a:t>
            </a:r>
            <a:r>
              <a:rPr lang="en-US" sz="2400" b="1" i="1" dirty="0">
                <a:solidFill>
                  <a:srgbClr val="E73E09"/>
                </a:solidFill>
                <a:latin typeface="Times New Roman" pitchFamily="18" charset="0"/>
                <a:cs typeface="Times New Roman" pitchFamily="18" charset="0"/>
              </a:rPr>
              <a: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Sau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này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vào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năm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bốn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mươi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giữa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bóng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tối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ngục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tù</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Tưởng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Thạch</a:t>
            </a:r>
            <a:r>
              <a:rPr lang="en-US" sz="2400" i="1" dirty="0">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nhà</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thơ</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Hồ</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Chí</a:t>
            </a:r>
            <a:r>
              <a:rPr lang="en-US" sz="2400" b="1" i="1" dirty="0">
                <a:solidFill>
                  <a:srgbClr val="E73E09"/>
                </a:solidFill>
                <a:latin typeface="Times New Roman" pitchFamily="18" charset="0"/>
                <a:cs typeface="Times New Roman" pitchFamily="18" charset="0"/>
              </a:rPr>
              <a:t> Minh </a:t>
            </a:r>
            <a:r>
              <a:rPr lang="en-US" sz="2400" i="1" dirty="0" err="1">
                <a:latin typeface="Times New Roman" pitchFamily="18" charset="0"/>
                <a:cs typeface="Times New Roman" pitchFamily="18" charset="0"/>
              </a:rPr>
              <a:t>cũng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đề</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cập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tính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kiên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nhẫn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chấp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nhận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gian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lao</a:t>
            </a:r>
            <a:r>
              <a:rPr lang="en-US" sz="2400" i="1" dirty="0">
                <a:latin typeface="Times New Roman" pitchFamily="18" charset="0"/>
                <a:cs typeface="Times New Roman" pitchFamily="18" charset="0"/>
              </a:rPr>
              <a:t> qua </a:t>
            </a:r>
            <a:r>
              <a:rPr lang="en-US" sz="2400" i="1" dirty="0" err="1">
                <a:latin typeface="Times New Roman" pitchFamily="18" charset="0"/>
                <a:cs typeface="Times New Roman" pitchFamily="18" charset="0"/>
              </a:rPr>
              <a:t>bài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Nghe</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tiếng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gạo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trong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đó</a:t>
            </a:r>
            <a:r>
              <a:rPr lang="en-US" sz="2400" i="1" dirty="0">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có</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câu</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Gian</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nan</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rèn</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luyện</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mới</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thành</a:t>
            </a:r>
            <a:r>
              <a:rPr lang="en-US" sz="2400" b="1" i="1" dirty="0">
                <a:solidFill>
                  <a:srgbClr val="E73E09"/>
                </a:solidFill>
                <a:latin typeface="Times New Roman" pitchFamily="18" charset="0"/>
                <a:cs typeface="Times New Roman" pitchFamily="18" charset="0"/>
              </a:rPr>
              <a:t> </a:t>
            </a:r>
            <a:r>
              <a:rPr lang="en-US" sz="2400" b="1" i="1" dirty="0" err="1">
                <a:solidFill>
                  <a:srgbClr val="E73E09"/>
                </a:solidFill>
                <a:latin typeface="Times New Roman" pitchFamily="18" charset="0"/>
                <a:cs typeface="Times New Roman" pitchFamily="18" charset="0"/>
              </a:rPr>
              <a:t>công</a:t>
            </a:r>
            <a:r>
              <a:rPr lang="en-US" sz="2400" b="1" i="1" dirty="0">
                <a:solidFill>
                  <a:srgbClr val="E73E09"/>
                </a:solidFill>
                <a:latin typeface="Times New Roman" pitchFamily="18" charset="0"/>
                <a:cs typeface="Times New Roman" pitchFamily="18" charset="0"/>
              </a:rPr>
              <a: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Câu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thể</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hiện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phẩm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tốt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đẹp</a:t>
            </a:r>
            <a:r>
              <a:rPr lang="en-US" sz="2400" i="1" dirty="0">
                <a:latin typeface="Times New Roman" pitchFamily="18" charset="0"/>
                <a:cs typeface="Times New Roman" pitchFamily="18" charset="0"/>
              </a:rPr>
              <a:t>, ý </a:t>
            </a:r>
            <a:r>
              <a:rPr lang="en-US" sz="2400" i="1" dirty="0" err="1">
                <a:latin typeface="Times New Roman" pitchFamily="18" charset="0"/>
                <a:cs typeface="Times New Roman" pitchFamily="18" charset="0"/>
              </a:rPr>
              <a:t>chí</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Hồ</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Chí</a:t>
            </a:r>
            <a:r>
              <a:rPr lang="en-US" sz="2400" i="1" dirty="0">
                <a:latin typeface="Times New Roman" pitchFamily="18" charset="0"/>
                <a:cs typeface="Times New Roman" pitchFamily="18" charset="0"/>
              </a:rPr>
              <a:t> Minh </a:t>
            </a:r>
            <a:r>
              <a:rPr lang="en-US" sz="2400" i="1" dirty="0" err="1">
                <a:latin typeface="Times New Roman" pitchFamily="18" charset="0"/>
                <a:cs typeface="Times New Roman" pitchFamily="18" charset="0"/>
              </a:rPr>
              <a:t>đồng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còn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châm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ngôn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rèn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luyện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mỗi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ta</a:t>
            </a: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n-US" sz="2400" dirty="0" err="1">
                <a:latin typeface="Times New Roman" pitchFamily="18" charset="0"/>
                <a:cs typeface="Times New Roman" pitchFamily="18" charset="0"/>
              </a:rPr>
              <a:t>Lê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Hân</a:t>
            </a:r>
            <a:r>
              <a:rPr lang="en-US" sz="2400" dirty="0">
                <a:latin typeface="Times New Roman" pitchFamily="18" charset="0"/>
                <a:cs typeface="Times New Roman" pitchFamily="18" charset="0"/>
              </a:rPr>
              <a:t>)</a:t>
            </a:r>
            <a:endParaRPr lang="en-US" sz="2400" dirty="0" smtClean="0">
              <a:solidFill>
                <a:srgbClr val="FF0000"/>
              </a:solidFill>
              <a:latin typeface="Times New Roman" pitchFamily="18" charset="0"/>
              <a:cs typeface="Times New Roman" pitchFamily="18" charset="0"/>
            </a:endParaRPr>
          </a:p>
        </p:txBody>
      </p:sp>
      <p:sp>
        <p:nvSpPr>
          <p:cNvPr id="4" name="Content Placeholder 2"/>
          <p:cNvSpPr txBox="1">
            <a:spLocks/>
          </p:cNvSpPr>
          <p:nvPr/>
        </p:nvSpPr>
        <p:spPr>
          <a:xfrm>
            <a:off x="152400" y="3810000"/>
            <a:ext cx="8839200" cy="3429000"/>
          </a:xfrm>
          <a:prstGeom prst="rect">
            <a:avLst/>
          </a:prstGeom>
        </p:spPr>
        <p:txBody>
          <a:bodyPr vert="horz" lIns="91440" tIns="45720" rIns="91440" bIns="45720" rtlCol="0">
            <a:noAutofit/>
          </a:bodyPr>
          <a:lstStyle/>
          <a:p>
            <a:endParaRPr lang="en-US" sz="2400" b="1" dirty="0" smtClean="0">
              <a:solidFill>
                <a:srgbClr val="FF0000"/>
              </a:solidFill>
              <a:latin typeface="Times New Roman" pitchFamily="18" charset="0"/>
              <a:cs typeface="Times New Roman" pitchFamily="18" charset="0"/>
            </a:endParaRPr>
          </a:p>
          <a:p>
            <a:r>
              <a:rPr lang="en-US" sz="2400" b="1" dirty="0" smtClean="0">
                <a:solidFill>
                  <a:srgbClr val="0000FF"/>
                </a:solidFill>
                <a:latin typeface="Times New Roman" pitchFamily="18" charset="0"/>
                <a:cs typeface="Times New Roman" pitchFamily="18" charset="0"/>
              </a:rPr>
              <a:t>So </a:t>
            </a:r>
            <a:r>
              <a:rPr lang="en-US" sz="2400" b="1" dirty="0" err="1" smtClean="0">
                <a:solidFill>
                  <a:srgbClr val="0000FF"/>
                </a:solidFill>
                <a:latin typeface="Times New Roman" pitchFamily="18" charset="0"/>
                <a:cs typeface="Times New Roman" pitchFamily="18" charset="0"/>
              </a:rPr>
              <a:t>sánh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tương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phản</a:t>
            </a:r>
            <a:r>
              <a:rPr lang="en-US" sz="2400" b="1" dirty="0" smtClean="0">
                <a:solidFill>
                  <a:srgbClr val="0000FF"/>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Trong</a:t>
            </a:r>
            <a:r>
              <a:rPr lang="en-US" sz="2400" b="1" i="1" dirty="0" smtClean="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cuộc</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sống</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không</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thiếu</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những</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người</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cho</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rằng</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cần</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học</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tập</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để</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thành</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tài</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có</a:t>
            </a:r>
            <a:r>
              <a:rPr lang="en-US" sz="2400" b="1" i="1" dirty="0">
                <a:solidFill>
                  <a:srgbClr val="FF0000"/>
                </a:solidFill>
                <a:latin typeface="Times New Roman" pitchFamily="18" charset="0"/>
                <a:cs typeface="Times New Roman" pitchFamily="18" charset="0"/>
              </a:rPr>
              <a:t> tri </a:t>
            </a:r>
            <a:r>
              <a:rPr lang="en-US" sz="2400" b="1" i="1" dirty="0" err="1">
                <a:solidFill>
                  <a:srgbClr val="FF0000"/>
                </a:solidFill>
                <a:latin typeface="Times New Roman" pitchFamily="18" charset="0"/>
                <a:cs typeface="Times New Roman" pitchFamily="18" charset="0"/>
              </a:rPr>
              <a:t>thức</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hơn</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người</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khác</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mà</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không</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hề</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nghĩ</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tới</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việc</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rèn</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luyện</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đạo</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đức</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lễ</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nghĩa</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vốn</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là</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giá</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trị</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cao</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qúy</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nhất</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trong</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các</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giá</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trị</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của</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loài</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người</a:t>
            </a:r>
            <a:r>
              <a:rPr lang="en-US" sz="2400" b="1" i="1" dirty="0">
                <a:solidFill>
                  <a:srgbClr val="FF0000"/>
                </a:solidFill>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luôn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hợm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mình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tự</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tự</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nhiều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trở</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thành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kẻ</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hội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Đối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những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ấy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cần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giúp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họ</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hiểu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rõ</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dạy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xưa</a:t>
            </a:r>
            <a:r>
              <a:rPr lang="en-US"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a:t>
            </a:r>
            <a:r>
              <a:rPr lang="en-US" sz="2400" b="1" i="1" dirty="0" err="1">
                <a:latin typeface="Times New Roman" pitchFamily="18" charset="0"/>
                <a:cs typeface="Times New Roman" pitchFamily="18" charset="0"/>
              </a:rPr>
              <a:t>Tiên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học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lễ</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hậu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học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văn</a:t>
            </a:r>
            <a:r>
              <a:rPr lang="en-US" sz="2400" b="1" i="1" dirty="0" smtClean="0">
                <a:latin typeface="Times New Roman" pitchFamily="18" charset="0"/>
                <a:cs typeface="Times New Roman" pitchFamily="18" charset="0"/>
              </a:rPr>
              <a:t>” . </a:t>
            </a:r>
            <a:r>
              <a:rPr lang="en-US" sz="2400" b="1" dirty="0" smtClean="0">
                <a:solidFill>
                  <a:srgbClr val="00B050"/>
                </a:solidFill>
                <a:latin typeface="Times New Roman" pitchFamily="18" charset="0"/>
                <a:cs typeface="Times New Roman" pitchFamily="18" charset="0"/>
              </a:rPr>
              <a:t>(</a:t>
            </a:r>
            <a:r>
              <a:rPr lang="en-US" sz="2400" b="1" dirty="0" err="1">
                <a:solidFill>
                  <a:srgbClr val="00B050"/>
                </a:solidFill>
                <a:latin typeface="Times New Roman" pitchFamily="18" charset="0"/>
                <a:cs typeface="Times New Roman" pitchFamily="18" charset="0"/>
              </a:rPr>
              <a:t>Nguyễn</a:t>
            </a:r>
            <a:r>
              <a:rPr lang="en-US" sz="2400" b="1" dirty="0">
                <a:solidFill>
                  <a:srgbClr val="00B050"/>
                </a:solidFill>
                <a:latin typeface="Times New Roman" pitchFamily="18" charset="0"/>
                <a:cs typeface="Times New Roman" pitchFamily="18" charset="0"/>
              </a:rPr>
              <a:t> </a:t>
            </a:r>
            <a:r>
              <a:rPr lang="en-US" sz="2400" b="1" dirty="0" err="1">
                <a:solidFill>
                  <a:srgbClr val="00B050"/>
                </a:solidFill>
                <a:latin typeface="Times New Roman" pitchFamily="18" charset="0"/>
                <a:cs typeface="Times New Roman" pitchFamily="18" charset="0"/>
              </a:rPr>
              <a:t>Quang</a:t>
            </a:r>
            <a:r>
              <a:rPr lang="en-US" sz="2400" b="1" dirty="0">
                <a:solidFill>
                  <a:srgbClr val="00B050"/>
                </a:solidFill>
                <a:latin typeface="Times New Roman" pitchFamily="18" charset="0"/>
                <a:cs typeface="Times New Roman" pitchFamily="18" charset="0"/>
              </a:rPr>
              <a:t> </a:t>
            </a:r>
            <a:r>
              <a:rPr lang="en-US" sz="2400" b="1" dirty="0" err="1">
                <a:solidFill>
                  <a:srgbClr val="00B050"/>
                </a:solidFill>
                <a:latin typeface="Times New Roman" pitchFamily="18" charset="0"/>
                <a:cs typeface="Times New Roman" pitchFamily="18" charset="0"/>
              </a:rPr>
              <a:t>Ninh</a:t>
            </a:r>
            <a:r>
              <a:rPr lang="en-US" sz="2400" b="1" dirty="0">
                <a:solidFill>
                  <a:srgbClr val="00B050"/>
                </a:solidFill>
                <a:latin typeface="Times New Roman" pitchFamily="18" charset="0"/>
                <a:cs typeface="Times New Roman" pitchFamily="18" charset="0"/>
              </a:rPr>
              <a:t>)</a:t>
            </a:r>
          </a:p>
          <a:p>
            <a:pPr>
              <a:buFontTx/>
              <a:buChar char="-"/>
            </a:pPr>
            <a:endParaRPr lang="en-US" sz="2400" b="1" dirty="0" smtClean="0">
              <a:solidFill>
                <a:srgbClr val="FF0000"/>
              </a:solidFill>
              <a:latin typeface="Times New Roman" pitchFamily="18" charset="0"/>
              <a:cs typeface="Times New Roman" pitchFamily="18" charset="0"/>
            </a:endParaRPr>
          </a:p>
          <a:p>
            <a:r>
              <a:rPr lang="vi-VN" sz="2400" dirty="0" smtClean="0">
                <a:latin typeface="Times New Roman" pitchFamily="18" charset="0"/>
                <a:cs typeface="Times New Roman" pitchFamily="18" charset="0"/>
              </a:rPr>
              <a:t/>
            </a:r>
            <a:br>
              <a:rPr lang="vi-VN"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2000" fill="hold"/>
                                        <p:tgtEl>
                                          <p:spTgt spid="4"/>
                                        </p:tgtEl>
                                        <p:attrNameLst>
                                          <p:attrName>ppt_x</p:attrName>
                                        </p:attrNameLst>
                                      </p:cBhvr>
                                      <p:tavLst>
                                        <p:tav tm="0">
                                          <p:val>
                                            <p:strVal val="#ppt_x"/>
                                          </p:val>
                                        </p:tav>
                                        <p:tav tm="100000">
                                          <p:val>
                                            <p:strVal val="#ppt_x"/>
                                          </p:val>
                                        </p:tav>
                                      </p:tavLst>
                                    </p:anim>
                                    <p:anim calcmode="lin" valueType="num">
                                      <p:cBhvr additive="base">
                                        <p:cTn id="20"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b="1" dirty="0" smtClean="0"/>
              <a:t> </a:t>
            </a:r>
            <a:br>
              <a:rPr lang="en-US" b="1" dirty="0" smtClean="0"/>
            </a:br>
            <a:r>
              <a:rPr lang="en-US" b="1" dirty="0"/>
              <a:t/>
            </a:r>
            <a:br>
              <a:rPr lang="en-US" b="1" dirty="0"/>
            </a:br>
            <a:r>
              <a:rPr lang="en-US" b="1" dirty="0" smtClean="0">
                <a:solidFill>
                  <a:srgbClr val="0000FF"/>
                </a:solidFill>
                <a:latin typeface="Times New Roman" pitchFamily="18" charset="0"/>
                <a:cs typeface="Times New Roman" pitchFamily="18" charset="0"/>
              </a:rPr>
              <a:t>7. ĐOẠN VĂN CÓ KẾT CẤU </a:t>
            </a:r>
            <a:br>
              <a:rPr lang="en-US" b="1" dirty="0" smtClean="0">
                <a:solidFill>
                  <a:srgbClr val="0000FF"/>
                </a:solidFill>
                <a:latin typeface="Times New Roman" pitchFamily="18" charset="0"/>
                <a:cs typeface="Times New Roman" pitchFamily="18" charset="0"/>
              </a:rPr>
            </a:br>
            <a:r>
              <a:rPr lang="en-US" b="1" dirty="0" smtClean="0">
                <a:solidFill>
                  <a:srgbClr val="0000FF"/>
                </a:solidFill>
                <a:latin typeface="Times New Roman" pitchFamily="18" charset="0"/>
                <a:cs typeface="Times New Roman" pitchFamily="18" charset="0"/>
              </a:rPr>
              <a:t>ĐÒN BẨY, BẮC CẦU</a:t>
            </a:r>
            <a:r>
              <a:rPr lang="en-US" dirty="0" smtClean="0">
                <a:solidFill>
                  <a:srgbClr val="0000FF"/>
                </a:solidFill>
                <a:latin typeface="Times New Roman" pitchFamily="18" charset="0"/>
                <a:cs typeface="Times New Roman" pitchFamily="18" charset="0"/>
              </a:rPr>
              <a:t/>
            </a:r>
            <a:br>
              <a:rPr lang="en-US" dirty="0" smtClean="0">
                <a:solidFill>
                  <a:srgbClr val="0000FF"/>
                </a:solidFill>
                <a:latin typeface="Times New Roman" pitchFamily="18" charset="0"/>
                <a:cs typeface="Times New Roman" pitchFamily="18" charset="0"/>
              </a:rPr>
            </a:br>
            <a:r>
              <a:rPr lang="vi-VN" b="1" dirty="0">
                <a:solidFill>
                  <a:srgbClr val="FF0000"/>
                </a:solidFill>
              </a:rPr>
              <a:t/>
            </a:r>
            <a:br>
              <a:rPr lang="vi-VN" b="1" dirty="0">
                <a:solidFill>
                  <a:srgbClr val="FF0000"/>
                </a:solidFill>
              </a:rPr>
            </a:br>
            <a:endParaRPr lang="en-US" b="1" dirty="0">
              <a:solidFill>
                <a:srgbClr val="FF0000"/>
              </a:solidFill>
            </a:endParaRPr>
          </a:p>
        </p:txBody>
      </p:sp>
      <p:sp>
        <p:nvSpPr>
          <p:cNvPr id="3" name="Content Placeholder 2"/>
          <p:cNvSpPr>
            <a:spLocks noGrp="1"/>
          </p:cNvSpPr>
          <p:nvPr>
            <p:ph idx="1"/>
          </p:nvPr>
        </p:nvSpPr>
        <p:spPr>
          <a:xfrm>
            <a:off x="152400" y="1219200"/>
            <a:ext cx="8991600" cy="3962400"/>
          </a:xfrm>
        </p:spPr>
        <p:txBody>
          <a:bodyPr>
            <a:noAutofit/>
          </a:bodyPr>
          <a:lstStyle/>
          <a:p>
            <a:pPr marL="0" indent="0">
              <a:buNone/>
            </a:pP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mở</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đầu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nêu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một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nhận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định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dẫn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một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câu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chuyện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hoặc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một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đoạn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thơ</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văn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những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dẫn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chứng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gần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giống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hoặc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trái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với</a:t>
            </a:r>
            <a:r>
              <a:rPr lang="en-US" sz="2800" dirty="0">
                <a:solidFill>
                  <a:srgbClr val="FF0000"/>
                </a:solidFill>
                <a:latin typeface="Times New Roman" pitchFamily="18" charset="0"/>
                <a:cs typeface="Times New Roman" pitchFamily="18" charset="0"/>
              </a:rPr>
              <a:t> ý </a:t>
            </a:r>
            <a:r>
              <a:rPr lang="en-US" sz="2800" dirty="0" err="1">
                <a:solidFill>
                  <a:srgbClr val="FF0000"/>
                </a:solidFill>
                <a:latin typeface="Times New Roman" pitchFamily="18" charset="0"/>
                <a:cs typeface="Times New Roman" pitchFamily="18" charset="0"/>
              </a:rPr>
              <a:t>tưởng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Chủ</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đề</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của</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đoạn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tạo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thành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điểm</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tựa</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làm</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cơ</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sở</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để</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phân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tích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sâu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sắc</a:t>
            </a:r>
            <a:r>
              <a:rPr lang="en-US" sz="2800" dirty="0">
                <a:solidFill>
                  <a:srgbClr val="FF0000"/>
                </a:solidFill>
                <a:latin typeface="Times New Roman" pitchFamily="18" charset="0"/>
                <a:cs typeface="Times New Roman" pitchFamily="18" charset="0"/>
              </a:rPr>
              <a:t> ý </a:t>
            </a:r>
            <a:r>
              <a:rPr lang="en-US" sz="2800" dirty="0" err="1">
                <a:solidFill>
                  <a:srgbClr val="FF0000"/>
                </a:solidFill>
                <a:latin typeface="Times New Roman" pitchFamily="18" charset="0"/>
                <a:cs typeface="Times New Roman" pitchFamily="18" charset="0"/>
              </a:rPr>
              <a:t>tưởng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đề</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ra</a:t>
            </a:r>
            <a:r>
              <a:rPr lang="en-US" sz="2800" dirty="0">
                <a:solidFill>
                  <a:srgbClr val="FF0000"/>
                </a:solidFill>
                <a:latin typeface="Times New Roman" pitchFamily="18" charset="0"/>
                <a:cs typeface="Times New Roman" pitchFamily="18" charset="0"/>
              </a:rPr>
              <a:t>.</a:t>
            </a:r>
          </a:p>
        </p:txBody>
      </p:sp>
      <p:sp>
        <p:nvSpPr>
          <p:cNvPr id="4" name="Content Placeholder 2"/>
          <p:cNvSpPr txBox="1">
            <a:spLocks/>
          </p:cNvSpPr>
          <p:nvPr/>
        </p:nvSpPr>
        <p:spPr>
          <a:xfrm>
            <a:off x="152400" y="2743200"/>
            <a:ext cx="8991600" cy="3429000"/>
          </a:xfrm>
          <a:prstGeom prst="rect">
            <a:avLst/>
          </a:prstGeom>
        </p:spPr>
        <p:txBody>
          <a:bodyPr vert="horz" lIns="91440" tIns="45720" rIns="91440" bIns="45720" rtlCol="0">
            <a:noAutofit/>
          </a:bodyPr>
          <a:lstStyle/>
          <a:p>
            <a:endParaRPr lang="en-US" sz="2400" b="1" dirty="0" smtClean="0">
              <a:solidFill>
                <a:srgbClr val="FF0000"/>
              </a:solidFill>
              <a:latin typeface="Times New Roman" pitchFamily="18" charset="0"/>
              <a:cs typeface="Times New Roman" pitchFamily="18" charset="0"/>
            </a:endParaRPr>
          </a:p>
          <a:p>
            <a:r>
              <a:rPr lang="en-US" sz="2400" b="1" i="1" dirty="0">
                <a:solidFill>
                  <a:srgbClr val="5E0257"/>
                </a:solidFill>
                <a:latin typeface="Times New Roman" pitchFamily="18" charset="0"/>
                <a:cs typeface="Times New Roman" pitchFamily="18" charset="0"/>
              </a:rPr>
              <a:t>VD</a:t>
            </a:r>
            <a:r>
              <a:rPr lang="en-US" sz="2400" b="1" i="1" dirty="0" smtClean="0">
                <a:solidFill>
                  <a:srgbClr val="5E0257"/>
                </a:solidFill>
                <a:latin typeface="Times New Roman" pitchFamily="18" charset="0"/>
                <a:cs typeface="Times New Roman" pitchFamily="18" charset="0"/>
              </a:rPr>
              <a:t>: </a:t>
            </a:r>
            <a:r>
              <a:rPr lang="en-US" sz="2400" b="1" i="1" dirty="0" smtClean="0">
                <a:solidFill>
                  <a:srgbClr val="FF0000"/>
                </a:solidFill>
                <a:latin typeface="Times New Roman" pitchFamily="18" charset="0"/>
                <a:cs typeface="Times New Roman" pitchFamily="18" charset="0"/>
              </a:rPr>
              <a:t>“</a:t>
            </a:r>
            <a:r>
              <a:rPr lang="en-US" sz="2400" b="1" i="1" dirty="0" err="1">
                <a:solidFill>
                  <a:srgbClr val="FF0000"/>
                </a:solidFill>
                <a:latin typeface="Times New Roman" pitchFamily="18" charset="0"/>
                <a:cs typeface="Times New Roman" pitchFamily="18" charset="0"/>
              </a:rPr>
              <a:t>Quen</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biết</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khắp</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thiên</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hạ</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hiểu</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được</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mình</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có</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mấy</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người</a:t>
            </a:r>
            <a:r>
              <a:rPr lang="en-US" sz="2400" b="1" i="1" dirty="0">
                <a:solidFill>
                  <a:srgbClr val="FF0000"/>
                </a:solidFill>
                <a:latin typeface="Times New Roman" pitchFamily="18" charset="0"/>
                <a:cs typeface="Times New Roman" pitchFamily="18" charset="0"/>
              </a:rPr>
              <a:t>”. </a:t>
            </a:r>
            <a:r>
              <a:rPr lang="en-US" sz="2400" i="1" dirty="0" err="1">
                <a:latin typeface="Times New Roman" pitchFamily="18" charset="0"/>
                <a:cs typeface="Times New Roman" pitchFamily="18" charset="0"/>
              </a:rPr>
              <a:t>Bình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thường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ta</a:t>
            </a:r>
            <a:r>
              <a:rPr lang="en-US" sz="2400" i="1" dirty="0">
                <a:latin typeface="Times New Roman" pitchFamily="18" charset="0"/>
                <a:cs typeface="Times New Roman" pitchFamily="18" charset="0"/>
              </a:rPr>
              <a:t> hay than </a:t>
            </a:r>
            <a:r>
              <a:rPr lang="en-US" sz="2400" i="1" dirty="0" err="1">
                <a:latin typeface="Times New Roman" pitchFamily="18" charset="0"/>
                <a:cs typeface="Times New Roman" pitchFamily="18" charset="0"/>
              </a:rPr>
              <a:t>vãn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tìm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được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hiểu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được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mình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Quả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vậy</a:t>
            </a:r>
            <a:r>
              <a:rPr lang="en-US" sz="2400" i="1" dirty="0">
                <a:latin typeface="Times New Roman" pitchFamily="18" charset="0"/>
                <a:cs typeface="Times New Roman" pitchFamily="18" charset="0"/>
              </a:rPr>
              <a:t>, tri </a:t>
            </a:r>
            <a:r>
              <a:rPr lang="en-US" sz="2400" i="1" dirty="0" err="1">
                <a:latin typeface="Times New Roman" pitchFamily="18" charset="0"/>
                <a:cs typeface="Times New Roman" pitchFamily="18" charset="0"/>
              </a:rPr>
              <a:t>âm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tìm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cuộc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thể</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được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hiểu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mình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còn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đáng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tiếc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kết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chỉ</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việc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riêng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phương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tâm</a:t>
            </a:r>
            <a:r>
              <a:rPr lang="en-US" sz="2400" i="1" dirty="0">
                <a:latin typeface="Times New Roman" pitchFamily="18" charset="0"/>
                <a:cs typeface="Times New Roman" pitchFamily="18" charset="0"/>
              </a:rPr>
              <a:t> ý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hai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phải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hiểu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rõ</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nhau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nếu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chỉ</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phía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tâm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vô</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tâm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thành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bè</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được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nghèo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hèn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giàu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tình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cũng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hội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trải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nghiệm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đói</a:t>
            </a:r>
            <a:r>
              <a:rPr lang="en-US" sz="2400" i="1" dirty="0">
                <a:latin typeface="Times New Roman" pitchFamily="18" charset="0"/>
                <a:cs typeface="Times New Roman" pitchFamily="18" charset="0"/>
              </a:rPr>
              <a:t> no. </a:t>
            </a:r>
            <a:r>
              <a:rPr lang="en-US" sz="2400" i="1" dirty="0" err="1">
                <a:latin typeface="Times New Roman" pitchFamily="18" charset="0"/>
                <a:cs typeface="Times New Roman" pitchFamily="18" charset="0"/>
              </a:rPr>
              <a:t>Kết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bè</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thể</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cùng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chung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hoạn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sinh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tử</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thể</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thấy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rõ</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tình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đáng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để</a:t>
            </a:r>
            <a:r>
              <a:rPr lang="en-US" sz="2400" i="1" dirty="0">
                <a:latin typeface="Times New Roman" pitchFamily="18" charset="0"/>
                <a:cs typeface="Times New Roman" pitchFamily="18" charset="0"/>
              </a:rPr>
              <a:t> ca </a:t>
            </a:r>
            <a:r>
              <a:rPr lang="en-US" sz="2400" i="1" dirty="0" err="1">
                <a:latin typeface="Times New Roman" pitchFamily="18" charset="0"/>
                <a:cs typeface="Times New Roman" pitchFamily="18" charset="0"/>
              </a:rPr>
              <a:t>tụng</a:t>
            </a:r>
            <a:r>
              <a:rPr lang="en-US" sz="2400" i="1" dirty="0" smtClean="0">
                <a:latin typeface="Times New Roman" pitchFamily="18" charset="0"/>
                <a:cs typeface="Times New Roman" pitchFamily="18" charset="0"/>
              </a:rPr>
              <a:t>. </a:t>
            </a:r>
          </a:p>
          <a:p>
            <a:pPr algn="ctr"/>
            <a:r>
              <a:rPr lang="en-US" sz="2400" b="1" dirty="0" smtClean="0">
                <a:solidFill>
                  <a:srgbClr val="00B050"/>
                </a:solidFill>
                <a:latin typeface="Times New Roman" pitchFamily="18" charset="0"/>
                <a:cs typeface="Times New Roman" pitchFamily="18" charset="0"/>
              </a:rPr>
              <a:t>(</a:t>
            </a:r>
            <a:r>
              <a:rPr lang="en-US" sz="2400" b="1" dirty="0" err="1">
                <a:solidFill>
                  <a:srgbClr val="00B050"/>
                </a:solidFill>
                <a:latin typeface="Times New Roman" pitchFamily="18" charset="0"/>
                <a:cs typeface="Times New Roman" pitchFamily="18" charset="0"/>
              </a:rPr>
              <a:t>Đại</a:t>
            </a:r>
            <a:r>
              <a:rPr lang="en-US" sz="2400" b="1" dirty="0">
                <a:solidFill>
                  <a:srgbClr val="00B050"/>
                </a:solidFill>
                <a:latin typeface="Times New Roman" pitchFamily="18" charset="0"/>
                <a:cs typeface="Times New Roman" pitchFamily="18" charset="0"/>
              </a:rPr>
              <a:t> </a:t>
            </a:r>
            <a:r>
              <a:rPr lang="en-US" sz="2400" b="1" dirty="0" err="1">
                <a:solidFill>
                  <a:srgbClr val="00B050"/>
                </a:solidFill>
                <a:latin typeface="Times New Roman" pitchFamily="18" charset="0"/>
                <a:cs typeface="Times New Roman" pitchFamily="18" charset="0"/>
              </a:rPr>
              <a:t>sư</a:t>
            </a:r>
            <a:r>
              <a:rPr lang="en-US" sz="2400" b="1" dirty="0">
                <a:solidFill>
                  <a:srgbClr val="00B050"/>
                </a:solidFill>
                <a:latin typeface="Times New Roman" pitchFamily="18" charset="0"/>
                <a:cs typeface="Times New Roman" pitchFamily="18" charset="0"/>
              </a:rPr>
              <a:t> </a:t>
            </a:r>
            <a:r>
              <a:rPr lang="en-US" sz="2400" b="1" dirty="0" err="1">
                <a:solidFill>
                  <a:srgbClr val="00B050"/>
                </a:solidFill>
                <a:latin typeface="Times New Roman" pitchFamily="18" charset="0"/>
                <a:cs typeface="Times New Roman" pitchFamily="18" charset="0"/>
              </a:rPr>
              <a:t>Tinh</a:t>
            </a:r>
            <a:r>
              <a:rPr lang="en-US" sz="2400" b="1" dirty="0">
                <a:solidFill>
                  <a:srgbClr val="00B050"/>
                </a:solidFill>
                <a:latin typeface="Times New Roman" pitchFamily="18" charset="0"/>
                <a:cs typeface="Times New Roman" pitchFamily="18" charset="0"/>
              </a:rPr>
              <a:t> </a:t>
            </a:r>
            <a:r>
              <a:rPr lang="en-US" sz="2400" b="1" dirty="0" err="1">
                <a:solidFill>
                  <a:srgbClr val="00B050"/>
                </a:solidFill>
                <a:latin typeface="Times New Roman" pitchFamily="18" charset="0"/>
                <a:cs typeface="Times New Roman" pitchFamily="18" charset="0"/>
              </a:rPr>
              <a:t>Vân</a:t>
            </a:r>
            <a:r>
              <a:rPr lang="en-US" sz="2400" b="1" dirty="0">
                <a:solidFill>
                  <a:srgbClr val="00B050"/>
                </a:solidFill>
                <a:latin typeface="Times New Roman" pitchFamily="18" charset="0"/>
                <a:cs typeface="Times New Roman" pitchFamily="18" charset="0"/>
              </a:rPr>
              <a:t>)</a:t>
            </a:r>
          </a:p>
          <a:p>
            <a:pPr>
              <a:buFontTx/>
              <a:buChar char="-"/>
            </a:pPr>
            <a:endParaRPr lang="en-US" sz="2400" b="1" dirty="0" smtClean="0">
              <a:solidFill>
                <a:srgbClr val="FF0000"/>
              </a:solidFill>
              <a:latin typeface="Times New Roman" pitchFamily="18" charset="0"/>
              <a:cs typeface="Times New Roman" pitchFamily="18" charset="0"/>
            </a:endParaRPr>
          </a:p>
          <a:p>
            <a:r>
              <a:rPr lang="vi-VN" sz="2400" dirty="0" smtClean="0">
                <a:latin typeface="Times New Roman" pitchFamily="18" charset="0"/>
                <a:cs typeface="Times New Roman" pitchFamily="18" charset="0"/>
              </a:rPr>
              <a:t/>
            </a:r>
            <a:br>
              <a:rPr lang="vi-VN"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2000" fill="hold"/>
                                        <p:tgtEl>
                                          <p:spTgt spid="4"/>
                                        </p:tgtEl>
                                        <p:attrNameLst>
                                          <p:attrName>ppt_x</p:attrName>
                                        </p:attrNameLst>
                                      </p:cBhvr>
                                      <p:tavLst>
                                        <p:tav tm="0">
                                          <p:val>
                                            <p:strVal val="#ppt_x"/>
                                          </p:val>
                                        </p:tav>
                                        <p:tav tm="100000">
                                          <p:val>
                                            <p:strVal val="#ppt_x"/>
                                          </p:val>
                                        </p:tav>
                                      </p:tavLst>
                                    </p:anim>
                                    <p:anim calcmode="lin" valueType="num">
                                      <p:cBhvr additive="base">
                                        <p:cTn id="20"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282</TotalTime>
  <Words>2387</Words>
  <Application>Microsoft Office PowerPoint</Application>
  <PresentationFormat>On-screen Show (4:3)</PresentationFormat>
  <Paragraphs>78</Paragraphs>
  <Slides>18</Slides>
  <Notes>0</Notes>
  <HiddenSlides>0</HiddenSlides>
  <MMClips>0</MMClips>
  <ScaleCrop>false</ScaleCrop>
  <HeadingPairs>
    <vt:vector size="6" baseType="variant">
      <vt:variant>
        <vt:lpstr>Theme</vt:lpstr>
      </vt:variant>
      <vt:variant>
        <vt:i4>1</vt:i4>
      </vt:variant>
      <vt:variant>
        <vt:lpstr>Slide Titles</vt:lpstr>
      </vt:variant>
      <vt:variant>
        <vt:i4>18</vt:i4>
      </vt:variant>
      <vt:variant>
        <vt:lpstr>Custom Shows</vt:lpstr>
      </vt:variant>
      <vt:variant>
        <vt:i4>1</vt:i4>
      </vt:variant>
    </vt:vector>
  </HeadingPairs>
  <TitlesOfParts>
    <vt:vector size="20" baseType="lpstr">
      <vt:lpstr>Office Theme</vt:lpstr>
      <vt:lpstr>CÁC HÌNH THỨC CỦA ĐOẠN VĂN</vt:lpstr>
      <vt:lpstr>  1. ĐOẠN VĂN DIỄN DỊCH (CÓ CÂU CHỦ ĐỀ)   </vt:lpstr>
      <vt:lpstr>   2. ĐOẠN VĂN QUY NẠP  (CÓ CÂU CHỦ ĐỀ)    </vt:lpstr>
      <vt:lpstr>   3. ĐOẠN VĂN MÓC XÍCH ( CÓ HOẶC KHÔNG CÓ CÂU CHỦ ĐỀ)   </vt:lpstr>
      <vt:lpstr>   4. ĐOẠN VĂN SONG HÀNH (KHÔNG CÓ CÂU CHỦ ĐỀ)   </vt:lpstr>
      <vt:lpstr>   5. ĐOẠN VĂN TỔNG – PHÂN – HỢP (CÂU CHỦ ĐỀ Ở ĐẦU VÀ CUỐI ĐOẠN VĂN)   </vt:lpstr>
      <vt:lpstr>   6. ĐOẠN VĂN SO SÁNH  </vt:lpstr>
      <vt:lpstr>   6. ĐOẠN VĂN SO SÁNH  </vt:lpstr>
      <vt:lpstr>   7. ĐOẠN VĂN CÓ KẾT CẤU  ĐÒN BẨY, BẮC CẦU  </vt:lpstr>
      <vt:lpstr>BÀI TẬP THỰC HÀNH</vt:lpstr>
      <vt:lpstr>BÀI TẬP THỰC HÀNH</vt:lpstr>
      <vt:lpstr>BÀI TẬP THỰC HÀNH</vt:lpstr>
      <vt:lpstr>BÀI TẬP THỰC HÀNH</vt:lpstr>
      <vt:lpstr>BÀI TẬP THỰC HÀNH</vt:lpstr>
      <vt:lpstr>BÀI TẬP THỰC HÀNH</vt:lpstr>
      <vt:lpstr>BÀI TẬP THỰC HÀNH</vt:lpstr>
      <vt:lpstr>BÀI TẬP THỰC HÀNH</vt:lpstr>
      <vt:lpstr>BÀI TẬP THỰC HÀNH</vt:lpstr>
      <vt:lpstr>Custom Show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CÁC HÌNH THỨC CỦA ĐoẠN VĂN</dc:title>
  <dc:creator>gmt</dc:creator>
  <cp:lastModifiedBy>PC</cp:lastModifiedBy>
  <cp:revision>38</cp:revision>
  <dcterms:created xsi:type="dcterms:W3CDTF">2020-04-16T01:15:10Z</dcterms:created>
  <dcterms:modified xsi:type="dcterms:W3CDTF">2020-04-18T05:28:12Z</dcterms:modified>
</cp:coreProperties>
</file>